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0" r:id="rId2"/>
  </p:sldMasterIdLst>
  <p:notesMasterIdLst>
    <p:notesMasterId r:id="rId8"/>
  </p:notesMasterIdLst>
  <p:sldIdLst>
    <p:sldId id="273" r:id="rId3"/>
    <p:sldId id="296" r:id="rId4"/>
    <p:sldId id="297" r:id="rId5"/>
    <p:sldId id="298" r:id="rId6"/>
    <p:sldId id="29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4D0DAE-9A0D-4230-BC28-29524DB2B3E9}" v="21" dt="2023-01-26T16:18:47.8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F45B2-8CF0-4BFF-A8C0-751182FE058D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3C878-9B48-49F1-9278-4F651270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18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F8D7-24A8-452E-87E8-A797B4E01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F09312-B805-4E1E-85DF-073856189E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1208" y="1646237"/>
            <a:ext cx="6876288" cy="4398428"/>
          </a:xfrm>
        </p:spPr>
        <p:txBody>
          <a:bodyPr/>
          <a:lstStyle>
            <a:lvl2pPr marL="361950" indent="-361950">
              <a:buFontTx/>
              <a:buBlip>
                <a:blip r:embed="rId2"/>
              </a:buBlip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B0BF984-C949-F995-95BE-2F1C8625F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6679" y="6424430"/>
            <a:ext cx="374446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D43838C-FD54-4891-9650-3F265881FE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0984" y="2598822"/>
            <a:ext cx="10850033" cy="1270535"/>
          </a:xfrm>
        </p:spPr>
        <p:txBody>
          <a:bodyPr anchor="b" anchorCtr="0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0F1C-73C9-814F-A305-69C43F1F19CB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 2017  |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7E1B-4CD5-4B27-B5EB-7981BC3B78B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935568" y="430213"/>
            <a:ext cx="192617" cy="147638"/>
          </a:xfrm>
          <a:custGeom>
            <a:avLst/>
            <a:gdLst>
              <a:gd name="T0" fmla="*/ 181 w 361"/>
              <a:gd name="T1" fmla="*/ 0 h 366"/>
              <a:gd name="T2" fmla="*/ 0 w 361"/>
              <a:gd name="T3" fmla="*/ 184 h 366"/>
              <a:gd name="T4" fmla="*/ 180 w 361"/>
              <a:gd name="T5" fmla="*/ 366 h 366"/>
              <a:gd name="T6" fmla="*/ 361 w 361"/>
              <a:gd name="T7" fmla="*/ 183 h 366"/>
              <a:gd name="T8" fmla="*/ 181 w 361"/>
              <a:gd name="T9" fmla="*/ 0 h 366"/>
              <a:gd name="T10" fmla="*/ 312 w 361"/>
              <a:gd name="T11" fmla="*/ 184 h 366"/>
              <a:gd name="T12" fmla="*/ 181 w 361"/>
              <a:gd name="T13" fmla="*/ 322 h 366"/>
              <a:gd name="T14" fmla="*/ 48 w 361"/>
              <a:gd name="T15" fmla="*/ 183 h 366"/>
              <a:gd name="T16" fmla="*/ 180 w 361"/>
              <a:gd name="T17" fmla="*/ 44 h 366"/>
              <a:gd name="T18" fmla="*/ 312 w 361"/>
              <a:gd name="T19" fmla="*/ 184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1" h="366">
                <a:moveTo>
                  <a:pt x="181" y="0"/>
                </a:moveTo>
                <a:cubicBezTo>
                  <a:pt x="79" y="0"/>
                  <a:pt x="0" y="81"/>
                  <a:pt x="0" y="184"/>
                </a:cubicBezTo>
                <a:cubicBezTo>
                  <a:pt x="0" y="288"/>
                  <a:pt x="77" y="366"/>
                  <a:pt x="180" y="366"/>
                </a:cubicBezTo>
                <a:cubicBezTo>
                  <a:pt x="281" y="366"/>
                  <a:pt x="361" y="286"/>
                  <a:pt x="361" y="183"/>
                </a:cubicBezTo>
                <a:cubicBezTo>
                  <a:pt x="361" y="79"/>
                  <a:pt x="283" y="0"/>
                  <a:pt x="181" y="0"/>
                </a:cubicBezTo>
                <a:close/>
                <a:moveTo>
                  <a:pt x="312" y="184"/>
                </a:moveTo>
                <a:cubicBezTo>
                  <a:pt x="312" y="263"/>
                  <a:pt x="256" y="322"/>
                  <a:pt x="181" y="322"/>
                </a:cubicBezTo>
                <a:cubicBezTo>
                  <a:pt x="105" y="322"/>
                  <a:pt x="48" y="262"/>
                  <a:pt x="48" y="183"/>
                </a:cubicBezTo>
                <a:cubicBezTo>
                  <a:pt x="48" y="104"/>
                  <a:pt x="105" y="44"/>
                  <a:pt x="180" y="44"/>
                </a:cubicBezTo>
                <a:cubicBezTo>
                  <a:pt x="255" y="44"/>
                  <a:pt x="312" y="104"/>
                  <a:pt x="312" y="184"/>
                </a:cubicBezTo>
                <a:close/>
              </a:path>
            </a:pathLst>
          </a:custGeom>
          <a:solidFill>
            <a:srgbClr val="1222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686984" y="431801"/>
            <a:ext cx="25400" cy="142875"/>
          </a:xfrm>
          <a:prstGeom prst="rect">
            <a:avLst/>
          </a:prstGeom>
          <a:solidFill>
            <a:srgbClr val="1222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>
            <a:off x="1797051" y="430213"/>
            <a:ext cx="171451" cy="147638"/>
          </a:xfrm>
          <a:custGeom>
            <a:avLst/>
            <a:gdLst>
              <a:gd name="T0" fmla="*/ 291 w 322"/>
              <a:gd name="T1" fmla="*/ 271 h 366"/>
              <a:gd name="T2" fmla="*/ 288 w 322"/>
              <a:gd name="T3" fmla="*/ 273 h 366"/>
              <a:gd name="T4" fmla="*/ 179 w 322"/>
              <a:gd name="T5" fmla="*/ 322 h 366"/>
              <a:gd name="T6" fmla="*/ 49 w 322"/>
              <a:gd name="T7" fmla="*/ 183 h 366"/>
              <a:gd name="T8" fmla="*/ 179 w 322"/>
              <a:gd name="T9" fmla="*/ 44 h 366"/>
              <a:gd name="T10" fmla="*/ 285 w 322"/>
              <a:gd name="T11" fmla="*/ 91 h 366"/>
              <a:gd name="T12" fmla="*/ 288 w 322"/>
              <a:gd name="T13" fmla="*/ 93 h 366"/>
              <a:gd name="T14" fmla="*/ 320 w 322"/>
              <a:gd name="T15" fmla="*/ 59 h 366"/>
              <a:gd name="T16" fmla="*/ 317 w 322"/>
              <a:gd name="T17" fmla="*/ 56 h 366"/>
              <a:gd name="T18" fmla="*/ 179 w 322"/>
              <a:gd name="T19" fmla="*/ 0 h 366"/>
              <a:gd name="T20" fmla="*/ 0 w 322"/>
              <a:gd name="T21" fmla="*/ 184 h 366"/>
              <a:gd name="T22" fmla="*/ 178 w 322"/>
              <a:gd name="T23" fmla="*/ 366 h 366"/>
              <a:gd name="T24" fmla="*/ 319 w 322"/>
              <a:gd name="T25" fmla="*/ 304 h 366"/>
              <a:gd name="T26" fmla="*/ 322 w 322"/>
              <a:gd name="T27" fmla="*/ 301 h 366"/>
              <a:gd name="T28" fmla="*/ 291 w 322"/>
              <a:gd name="T29" fmla="*/ 271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22" h="366">
                <a:moveTo>
                  <a:pt x="291" y="271"/>
                </a:moveTo>
                <a:cubicBezTo>
                  <a:pt x="288" y="273"/>
                  <a:pt x="288" y="273"/>
                  <a:pt x="288" y="273"/>
                </a:cubicBezTo>
                <a:cubicBezTo>
                  <a:pt x="257" y="303"/>
                  <a:pt x="227" y="322"/>
                  <a:pt x="179" y="322"/>
                </a:cubicBezTo>
                <a:cubicBezTo>
                  <a:pt x="105" y="322"/>
                  <a:pt x="49" y="262"/>
                  <a:pt x="49" y="183"/>
                </a:cubicBezTo>
                <a:cubicBezTo>
                  <a:pt x="49" y="104"/>
                  <a:pt x="105" y="44"/>
                  <a:pt x="179" y="44"/>
                </a:cubicBezTo>
                <a:cubicBezTo>
                  <a:pt x="219" y="44"/>
                  <a:pt x="251" y="58"/>
                  <a:pt x="285" y="91"/>
                </a:cubicBezTo>
                <a:cubicBezTo>
                  <a:pt x="288" y="93"/>
                  <a:pt x="288" y="93"/>
                  <a:pt x="288" y="93"/>
                </a:cubicBezTo>
                <a:cubicBezTo>
                  <a:pt x="320" y="59"/>
                  <a:pt x="320" y="59"/>
                  <a:pt x="320" y="59"/>
                </a:cubicBezTo>
                <a:cubicBezTo>
                  <a:pt x="317" y="56"/>
                  <a:pt x="317" y="56"/>
                  <a:pt x="317" y="56"/>
                </a:cubicBezTo>
                <a:cubicBezTo>
                  <a:pt x="286" y="27"/>
                  <a:pt x="248" y="0"/>
                  <a:pt x="179" y="0"/>
                </a:cubicBezTo>
                <a:cubicBezTo>
                  <a:pt x="77" y="0"/>
                  <a:pt x="0" y="79"/>
                  <a:pt x="0" y="184"/>
                </a:cubicBezTo>
                <a:cubicBezTo>
                  <a:pt x="0" y="288"/>
                  <a:pt x="77" y="366"/>
                  <a:pt x="178" y="366"/>
                </a:cubicBezTo>
                <a:cubicBezTo>
                  <a:pt x="248" y="366"/>
                  <a:pt x="289" y="335"/>
                  <a:pt x="319" y="304"/>
                </a:cubicBezTo>
                <a:cubicBezTo>
                  <a:pt x="322" y="301"/>
                  <a:pt x="322" y="301"/>
                  <a:pt x="322" y="301"/>
                </a:cubicBezTo>
                <a:lnTo>
                  <a:pt x="291" y="271"/>
                </a:lnTo>
                <a:close/>
              </a:path>
            </a:pathLst>
          </a:custGeom>
          <a:solidFill>
            <a:srgbClr val="1222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1202267" y="431801"/>
            <a:ext cx="124884" cy="142875"/>
          </a:xfrm>
          <a:custGeom>
            <a:avLst/>
            <a:gdLst>
              <a:gd name="T0" fmla="*/ 0 w 59"/>
              <a:gd name="T1" fmla="*/ 0 h 90"/>
              <a:gd name="T2" fmla="*/ 0 w 59"/>
              <a:gd name="T3" fmla="*/ 11 h 90"/>
              <a:gd name="T4" fmla="*/ 40 w 59"/>
              <a:gd name="T5" fmla="*/ 11 h 90"/>
              <a:gd name="T6" fmla="*/ 0 w 59"/>
              <a:gd name="T7" fmla="*/ 90 h 90"/>
              <a:gd name="T8" fmla="*/ 59 w 59"/>
              <a:gd name="T9" fmla="*/ 90 h 90"/>
              <a:gd name="T10" fmla="*/ 59 w 59"/>
              <a:gd name="T11" fmla="*/ 79 h 90"/>
              <a:gd name="T12" fmla="*/ 19 w 59"/>
              <a:gd name="T13" fmla="*/ 79 h 90"/>
              <a:gd name="T14" fmla="*/ 59 w 59"/>
              <a:gd name="T15" fmla="*/ 0 h 90"/>
              <a:gd name="T16" fmla="*/ 0 w 59"/>
              <a:gd name="T17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" h="90">
                <a:moveTo>
                  <a:pt x="0" y="0"/>
                </a:moveTo>
                <a:lnTo>
                  <a:pt x="0" y="11"/>
                </a:lnTo>
                <a:lnTo>
                  <a:pt x="40" y="11"/>
                </a:lnTo>
                <a:lnTo>
                  <a:pt x="0" y="90"/>
                </a:lnTo>
                <a:lnTo>
                  <a:pt x="59" y="90"/>
                </a:lnTo>
                <a:lnTo>
                  <a:pt x="59" y="79"/>
                </a:lnTo>
                <a:lnTo>
                  <a:pt x="19" y="79"/>
                </a:lnTo>
                <a:lnTo>
                  <a:pt x="59" y="0"/>
                </a:lnTo>
                <a:lnTo>
                  <a:pt x="0" y="0"/>
                </a:lnTo>
                <a:close/>
              </a:path>
            </a:pathLst>
          </a:custGeom>
          <a:solidFill>
            <a:srgbClr val="1222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15" name="Freeform 9"/>
          <p:cNvSpPr>
            <a:spLocks noEditPoints="1"/>
          </p:cNvSpPr>
          <p:nvPr/>
        </p:nvSpPr>
        <p:spPr bwMode="auto">
          <a:xfrm>
            <a:off x="1405467" y="430214"/>
            <a:ext cx="196851" cy="144463"/>
          </a:xfrm>
          <a:custGeom>
            <a:avLst/>
            <a:gdLst>
              <a:gd name="T0" fmla="*/ 0 w 93"/>
              <a:gd name="T1" fmla="*/ 91 h 91"/>
              <a:gd name="T2" fmla="*/ 93 w 93"/>
              <a:gd name="T3" fmla="*/ 91 h 91"/>
              <a:gd name="T4" fmla="*/ 47 w 93"/>
              <a:gd name="T5" fmla="*/ 0 h 91"/>
              <a:gd name="T6" fmla="*/ 0 w 93"/>
              <a:gd name="T7" fmla="*/ 91 h 91"/>
              <a:gd name="T8" fmla="*/ 19 w 93"/>
              <a:gd name="T9" fmla="*/ 80 h 91"/>
              <a:gd name="T10" fmla="*/ 47 w 93"/>
              <a:gd name="T11" fmla="*/ 26 h 91"/>
              <a:gd name="T12" fmla="*/ 74 w 93"/>
              <a:gd name="T13" fmla="*/ 80 h 91"/>
              <a:gd name="T14" fmla="*/ 19 w 93"/>
              <a:gd name="T15" fmla="*/ 8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" h="91">
                <a:moveTo>
                  <a:pt x="0" y="91"/>
                </a:moveTo>
                <a:lnTo>
                  <a:pt x="93" y="91"/>
                </a:lnTo>
                <a:lnTo>
                  <a:pt x="47" y="0"/>
                </a:lnTo>
                <a:lnTo>
                  <a:pt x="0" y="91"/>
                </a:lnTo>
                <a:close/>
                <a:moveTo>
                  <a:pt x="19" y="80"/>
                </a:moveTo>
                <a:lnTo>
                  <a:pt x="47" y="26"/>
                </a:lnTo>
                <a:lnTo>
                  <a:pt x="74" y="80"/>
                </a:lnTo>
                <a:lnTo>
                  <a:pt x="19" y="80"/>
                </a:lnTo>
                <a:close/>
              </a:path>
            </a:pathLst>
          </a:custGeom>
          <a:solidFill>
            <a:srgbClr val="1222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16" name="Freeform 10"/>
          <p:cNvSpPr>
            <a:spLocks/>
          </p:cNvSpPr>
          <p:nvPr/>
        </p:nvSpPr>
        <p:spPr bwMode="auto">
          <a:xfrm>
            <a:off x="666752" y="431801"/>
            <a:ext cx="182033" cy="142875"/>
          </a:xfrm>
          <a:custGeom>
            <a:avLst/>
            <a:gdLst>
              <a:gd name="T0" fmla="*/ 43 w 86"/>
              <a:gd name="T1" fmla="*/ 59 h 90"/>
              <a:gd name="T2" fmla="*/ 17 w 86"/>
              <a:gd name="T3" fmla="*/ 8 h 90"/>
              <a:gd name="T4" fmla="*/ 13 w 86"/>
              <a:gd name="T5" fmla="*/ 0 h 90"/>
              <a:gd name="T6" fmla="*/ 0 w 86"/>
              <a:gd name="T7" fmla="*/ 0 h 90"/>
              <a:gd name="T8" fmla="*/ 0 w 86"/>
              <a:gd name="T9" fmla="*/ 90 h 90"/>
              <a:gd name="T10" fmla="*/ 12 w 86"/>
              <a:gd name="T11" fmla="*/ 90 h 90"/>
              <a:gd name="T12" fmla="*/ 12 w 86"/>
              <a:gd name="T13" fmla="*/ 24 h 90"/>
              <a:gd name="T14" fmla="*/ 43 w 86"/>
              <a:gd name="T15" fmla="*/ 86 h 90"/>
              <a:gd name="T16" fmla="*/ 74 w 86"/>
              <a:gd name="T17" fmla="*/ 25 h 90"/>
              <a:gd name="T18" fmla="*/ 74 w 86"/>
              <a:gd name="T19" fmla="*/ 90 h 90"/>
              <a:gd name="T20" fmla="*/ 86 w 86"/>
              <a:gd name="T21" fmla="*/ 90 h 90"/>
              <a:gd name="T22" fmla="*/ 86 w 86"/>
              <a:gd name="T23" fmla="*/ 0 h 90"/>
              <a:gd name="T24" fmla="*/ 73 w 86"/>
              <a:gd name="T25" fmla="*/ 0 h 90"/>
              <a:gd name="T26" fmla="*/ 43 w 86"/>
              <a:gd name="T27" fmla="*/ 5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90">
                <a:moveTo>
                  <a:pt x="43" y="59"/>
                </a:moveTo>
                <a:lnTo>
                  <a:pt x="17" y="8"/>
                </a:lnTo>
                <a:lnTo>
                  <a:pt x="13" y="0"/>
                </a:lnTo>
                <a:lnTo>
                  <a:pt x="0" y="0"/>
                </a:lnTo>
                <a:lnTo>
                  <a:pt x="0" y="90"/>
                </a:lnTo>
                <a:lnTo>
                  <a:pt x="12" y="90"/>
                </a:lnTo>
                <a:lnTo>
                  <a:pt x="12" y="24"/>
                </a:lnTo>
                <a:lnTo>
                  <a:pt x="43" y="86"/>
                </a:lnTo>
                <a:lnTo>
                  <a:pt x="74" y="25"/>
                </a:lnTo>
                <a:lnTo>
                  <a:pt x="74" y="90"/>
                </a:lnTo>
                <a:lnTo>
                  <a:pt x="86" y="90"/>
                </a:lnTo>
                <a:lnTo>
                  <a:pt x="86" y="0"/>
                </a:lnTo>
                <a:lnTo>
                  <a:pt x="73" y="0"/>
                </a:lnTo>
                <a:lnTo>
                  <a:pt x="43" y="59"/>
                </a:lnTo>
                <a:close/>
              </a:path>
            </a:pathLst>
          </a:custGeom>
          <a:solidFill>
            <a:srgbClr val="1222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>
              <a:solidFill>
                <a:schemeClr val="bg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247" y="385734"/>
            <a:ext cx="3094555" cy="37932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0636" y="392089"/>
            <a:ext cx="1696049" cy="220711"/>
          </a:xfrm>
          <a:prstGeom prst="rect">
            <a:avLst/>
          </a:prstGeom>
        </p:spPr>
      </p:pic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66751" y="3850104"/>
            <a:ext cx="10854267" cy="2144296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 marL="0" indent="0">
              <a:spcBef>
                <a:spcPts val="6800"/>
              </a:spcBef>
              <a:buFontTx/>
              <a:buNone/>
              <a:defRPr sz="20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9255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84" y="1625600"/>
            <a:ext cx="10676467" cy="22444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984" y="3852000"/>
            <a:ext cx="10676467" cy="21424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CCBC-A597-1741-8FB3-DF604A71BEE0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 2017  |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7E1B-4CD5-4B27-B5EB-7981BC3B78B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076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6739-8D5A-C84B-81B9-6EDD757712A6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 2017  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7E1B-4CD5-4B27-B5EB-7981BC3B78B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864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621" y="376242"/>
            <a:ext cx="10449983" cy="769937"/>
          </a:xfrm>
        </p:spPr>
        <p:txBody>
          <a:bodyPr>
            <a:noAutofit/>
          </a:bodyPr>
          <a:lstStyle>
            <a:lvl1pPr>
              <a:defRPr sz="2900" b="1" i="0">
                <a:solidFill>
                  <a:schemeClr val="accent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3619" y="6430963"/>
            <a:ext cx="3589867" cy="177800"/>
          </a:xfrm>
          <a:prstGeom prst="rect">
            <a:avLst/>
          </a:prstGeom>
        </p:spPr>
        <p:txBody>
          <a:bodyPr rIns="0">
            <a:normAutofit/>
          </a:bodyPr>
          <a:lstStyle>
            <a:lvl1pPr marL="0" indent="0">
              <a:buNone/>
              <a:defRPr sz="900" b="0">
                <a:solidFill>
                  <a:srgbClr val="004990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6"/>
          </p:nvPr>
        </p:nvSpPr>
        <p:spPr>
          <a:xfrm>
            <a:off x="571499" y="1152001"/>
            <a:ext cx="11034184" cy="468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118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F8D7-24A8-452E-87E8-A797B4E01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F09312-B805-4E1E-85DF-073856189E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1208" y="1646237"/>
            <a:ext cx="6876288" cy="4398428"/>
          </a:xfrm>
        </p:spPr>
        <p:txBody>
          <a:bodyPr/>
          <a:lstStyle>
            <a:lvl2pPr marL="361950" indent="-361950">
              <a:buFontTx/>
              <a:buBlip>
                <a:blip r:embed="rId2"/>
              </a:buBlip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E12E7BCB-9D3A-4CE8-A642-29F805664FE2}"/>
              </a:ext>
            </a:extLst>
          </p:cNvPr>
          <p:cNvSpPr txBox="1">
            <a:spLocks/>
          </p:cNvSpPr>
          <p:nvPr userDrawn="1"/>
        </p:nvSpPr>
        <p:spPr>
          <a:xfrm>
            <a:off x="521208" y="6390566"/>
            <a:ext cx="859917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PAGE | </a:t>
            </a:r>
            <a:fld id="{AD43838C-FD54-4891-9650-3F265881FE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351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7FFD9-F5D1-4B68-A092-AFC1A4FF45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Title (Blank page)</a:t>
            </a:r>
            <a:endParaRPr lang="en-GB"/>
          </a:p>
        </p:txBody>
      </p:sp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1F7ACE04-CB3C-4759-8DD4-6159279F00B9}"/>
              </a:ext>
            </a:extLst>
          </p:cNvPr>
          <p:cNvSpPr txBox="1">
            <a:spLocks/>
          </p:cNvSpPr>
          <p:nvPr userDrawn="1"/>
        </p:nvSpPr>
        <p:spPr>
          <a:xfrm>
            <a:off x="521208" y="6390566"/>
            <a:ext cx="859917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PAGE | </a:t>
            </a:r>
            <a:fld id="{AD43838C-FD54-4891-9650-3F265881FE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615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letely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FC91AA8-F0B5-4761-870D-F0B01961194C}"/>
              </a:ext>
            </a:extLst>
          </p:cNvPr>
          <p:cNvSpPr txBox="1">
            <a:spLocks/>
          </p:cNvSpPr>
          <p:nvPr userDrawn="1"/>
        </p:nvSpPr>
        <p:spPr>
          <a:xfrm>
            <a:off x="521208" y="6390566"/>
            <a:ext cx="859917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PAGE | </a:t>
            </a:r>
            <a:fld id="{AD43838C-FD54-4891-9650-3F265881FE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4689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71F7B-2930-4E0A-ACA2-A36E5ED64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947CFC8-377A-454F-B579-AA1BE7DF06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496" y="1646237"/>
            <a:ext cx="3309938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B158586-B445-4222-87BE-8EFDDF8329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91887" y="1646236"/>
            <a:ext cx="3520440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015CB2B-A928-4F83-BE94-1689495918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54780" y="1646236"/>
            <a:ext cx="3521075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DC4A2433-06DC-4F07-B66B-8E9FA4BF46C4}"/>
              </a:ext>
            </a:extLst>
          </p:cNvPr>
          <p:cNvSpPr txBox="1">
            <a:spLocks/>
          </p:cNvSpPr>
          <p:nvPr userDrawn="1"/>
        </p:nvSpPr>
        <p:spPr>
          <a:xfrm>
            <a:off x="521208" y="6390566"/>
            <a:ext cx="859917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PAGE | </a:t>
            </a:r>
            <a:fld id="{AD43838C-FD54-4891-9650-3F265881FE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009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F8D7-24A8-452E-87E8-A797B4E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0037" y="342864"/>
            <a:ext cx="7456222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F09312-B805-4E1E-85DF-073856189E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20037" y="1646237"/>
            <a:ext cx="7456222" cy="43984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28633C-A7FD-4B01-8BC5-1E71FF705455}"/>
              </a:ext>
            </a:extLst>
          </p:cNvPr>
          <p:cNvSpPr/>
          <p:nvPr userDrawn="1"/>
        </p:nvSpPr>
        <p:spPr>
          <a:xfrm>
            <a:off x="0" y="0"/>
            <a:ext cx="2667699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334F4F79-ABAA-4871-9D2C-04FE57408DA6}"/>
              </a:ext>
            </a:extLst>
          </p:cNvPr>
          <p:cNvSpPr txBox="1">
            <a:spLocks/>
          </p:cNvSpPr>
          <p:nvPr userDrawn="1"/>
        </p:nvSpPr>
        <p:spPr>
          <a:xfrm>
            <a:off x="521208" y="6390566"/>
            <a:ext cx="859917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srgbClr val="12224D"/>
                </a:solidFill>
              </a:rPr>
              <a:t>PAGE | </a:t>
            </a:r>
            <a:fld id="{AD43838C-FD54-4891-9650-3F265881FEB1}" type="slidenum">
              <a:rPr lang="en-GB" smtClean="0">
                <a:solidFill>
                  <a:srgbClr val="12224D"/>
                </a:solidFill>
              </a:rPr>
              <a:pPr/>
              <a:t>‹#›</a:t>
            </a:fld>
            <a:endParaRPr lang="en-GB">
              <a:solidFill>
                <a:srgbClr val="1222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7879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7FFD9-F5D1-4B68-A092-AFC1A4FF45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Page Title (Blank page - Blue)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796F04-08CF-4B91-8B8E-35ECBCF8C3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065" y="6429768"/>
            <a:ext cx="1155761" cy="205947"/>
          </a:xfrm>
          <a:prstGeom prst="rect">
            <a:avLst/>
          </a:prstGeom>
        </p:spPr>
      </p:pic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124B34F-CFFF-42DD-80C1-D41C893EBDAA}"/>
              </a:ext>
            </a:extLst>
          </p:cNvPr>
          <p:cNvSpPr txBox="1">
            <a:spLocks/>
          </p:cNvSpPr>
          <p:nvPr userDrawn="1"/>
        </p:nvSpPr>
        <p:spPr>
          <a:xfrm>
            <a:off x="521208" y="6390566"/>
            <a:ext cx="859917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PAGE | </a:t>
            </a:r>
            <a:fld id="{AD43838C-FD54-4891-9650-3F265881FE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700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" y="2012237"/>
            <a:ext cx="5676531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E29E6FB-DEC7-4F3F-987F-97B99E7F2EE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35508" y="2854554"/>
            <a:ext cx="5746242" cy="136174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3ABEF5-7918-47AD-8FC4-515B9861CF8A}"/>
              </a:ext>
            </a:extLst>
          </p:cNvPr>
          <p:cNvSpPr txBox="1"/>
          <p:nvPr userDrawn="1"/>
        </p:nvSpPr>
        <p:spPr>
          <a:xfrm>
            <a:off x="576785" y="4533740"/>
            <a:ext cx="4129438" cy="523220"/>
          </a:xfrm>
          <a:prstGeom prst="rect">
            <a:avLst/>
          </a:prstGeom>
          <a:solidFill>
            <a:schemeClr val="accent3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2800" dirty="0">
                <a:solidFill>
                  <a:srgbClr val="38E0F1"/>
                </a:solidFill>
              </a:rPr>
              <a:t>www.Tillingbourne.earth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AA3ADBF-42CE-C9D5-914C-634DBE4E4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6679" y="6424430"/>
            <a:ext cx="374446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D43838C-FD54-4891-9650-3F265881FE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244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Column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71F7B-2930-4E0A-ACA2-A36E5ED64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81E1EA-FD46-464D-A00A-249C6B7EA7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065" y="6429768"/>
            <a:ext cx="1155761" cy="205947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BE4057A-2909-4203-89A1-25F7BBF022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496" y="1665355"/>
            <a:ext cx="3443288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C3D632D1-3E1D-45F6-A53D-A915247196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60018" y="1665355"/>
            <a:ext cx="3443288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E412B01-06B4-4108-AF79-2435960AB7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41170" y="1669850"/>
            <a:ext cx="3443288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DD1E4D3-C5EA-4414-8375-6E74CA1700CE}"/>
              </a:ext>
            </a:extLst>
          </p:cNvPr>
          <p:cNvSpPr txBox="1">
            <a:spLocks/>
          </p:cNvSpPr>
          <p:nvPr userDrawn="1"/>
        </p:nvSpPr>
        <p:spPr>
          <a:xfrm>
            <a:off x="521208" y="6390566"/>
            <a:ext cx="859917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PAGE | </a:t>
            </a:r>
            <a:fld id="{AD43838C-FD54-4891-9650-3F265881FE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831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7FFD9-F5D1-4B68-A092-AFC1A4FF45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Page Title (Blank page - Blue)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796F04-08CF-4B91-8B8E-35ECBCF8C3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065" y="6429768"/>
            <a:ext cx="1155761" cy="205947"/>
          </a:xfrm>
          <a:prstGeom prst="rect">
            <a:avLst/>
          </a:prstGeom>
        </p:spPr>
      </p:pic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428379D-DA68-4C66-A65F-82E073A46F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1208" y="1646237"/>
            <a:ext cx="6876288" cy="4398428"/>
          </a:xfrm>
        </p:spPr>
        <p:txBody>
          <a:bodyPr/>
          <a:lstStyle>
            <a:lvl2pPr marL="361950" indent="-361950">
              <a:buClr>
                <a:schemeClr val="tx1"/>
              </a:buClr>
              <a:buFont typeface="Wingdings 3" panose="05040102010807070707" pitchFamily="18" charset="2"/>
              <a:buChar char="w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352CC-E237-42E2-8683-058E6915B26C}"/>
              </a:ext>
            </a:extLst>
          </p:cNvPr>
          <p:cNvSpPr txBox="1">
            <a:spLocks/>
          </p:cNvSpPr>
          <p:nvPr userDrawn="1"/>
        </p:nvSpPr>
        <p:spPr>
          <a:xfrm>
            <a:off x="521208" y="6390566"/>
            <a:ext cx="859917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PAGE | </a:t>
            </a:r>
            <a:fld id="{AD43838C-FD54-4891-9650-3F265881FE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848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tandard 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F8D7-24A8-452E-87E8-A797B4E01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F09312-B805-4E1E-85DF-073856189E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1208" y="1948242"/>
            <a:ext cx="6876288" cy="4200888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 marL="361950" indent="-361950">
              <a:buClr>
                <a:schemeClr val="bg1"/>
              </a:buClr>
              <a:buFont typeface="Wingdings 3" panose="05040102010807070707" pitchFamily="18" charset="2"/>
              <a:buChar char="u"/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7FB8FB-2E2A-EB29-A123-4F99D03212AD}"/>
              </a:ext>
            </a:extLst>
          </p:cNvPr>
          <p:cNvSpPr txBox="1"/>
          <p:nvPr userDrawn="1"/>
        </p:nvSpPr>
        <p:spPr>
          <a:xfrm>
            <a:off x="738231" y="1266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555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33629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21637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(Lar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9A79BC0A-8B13-4ED1-A01D-3FEB9A13F5CE}"/>
              </a:ext>
            </a:extLst>
          </p:cNvPr>
          <p:cNvSpPr txBox="1">
            <a:spLocks/>
          </p:cNvSpPr>
          <p:nvPr userDrawn="1"/>
        </p:nvSpPr>
        <p:spPr>
          <a:xfrm>
            <a:off x="521208" y="6390566"/>
            <a:ext cx="859917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PAGE | </a:t>
            </a:r>
            <a:fld id="{AD43838C-FD54-4891-9650-3F265881FE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22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2EE1C4-8754-B5B8-D780-E1410A0B9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4449E5B5-F46C-78E1-132B-1D8AA3E56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6679" y="6424430"/>
            <a:ext cx="374446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D43838C-FD54-4891-9650-3F265881FE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56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71F7B-2930-4E0A-ACA2-A36E5ED64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947CFC8-377A-454F-B579-AA1BE7DF06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496" y="1646237"/>
            <a:ext cx="3309938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B158586-B445-4222-87BE-8EFDDF8329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91887" y="1646236"/>
            <a:ext cx="3520440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015CB2B-A928-4F83-BE94-1689495918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54780" y="1646236"/>
            <a:ext cx="3521075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172DF-584B-E500-1CE5-BE56A89243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6679" y="6424430"/>
            <a:ext cx="374446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D43838C-FD54-4891-9650-3F265881FE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07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F8D7-24A8-452E-87E8-A797B4E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0037" y="342864"/>
            <a:ext cx="7456222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F09312-B805-4E1E-85DF-073856189E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20037" y="1646237"/>
            <a:ext cx="7456222" cy="43984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28633C-A7FD-4B01-8BC5-1E71FF705455}"/>
              </a:ext>
            </a:extLst>
          </p:cNvPr>
          <p:cNvSpPr/>
          <p:nvPr userDrawn="1"/>
        </p:nvSpPr>
        <p:spPr>
          <a:xfrm>
            <a:off x="0" y="0"/>
            <a:ext cx="2667699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2E6D150-ED1A-4F82-7D34-F3A8547AB3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6679" y="6424430"/>
            <a:ext cx="374446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D43838C-FD54-4891-9650-3F265881FEB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3945F5-06D5-7306-35A5-CBC3568FFC9A}"/>
              </a:ext>
            </a:extLst>
          </p:cNvPr>
          <p:cNvSpPr txBox="1"/>
          <p:nvPr userDrawn="1"/>
        </p:nvSpPr>
        <p:spPr>
          <a:xfrm>
            <a:off x="521208" y="6407652"/>
            <a:ext cx="621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PAGE |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34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7FFD9-F5D1-4B68-A092-AFC1A4FF45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Page Title (Blank page - Blue)</a:t>
            </a:r>
            <a:endParaRPr lang="en-GB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EA534F54-1FC7-B0F8-84C7-F95CDACC7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6679" y="6424430"/>
            <a:ext cx="374446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D43838C-FD54-4891-9650-3F265881FE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8211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Column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71F7B-2930-4E0A-ACA2-A36E5ED64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BE4057A-2909-4203-89A1-25F7BBF022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496" y="1665355"/>
            <a:ext cx="3443288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C3D632D1-3E1D-45F6-A53D-A915247196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60018" y="1665355"/>
            <a:ext cx="3443288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E412B01-06B4-4108-AF79-2435960AB7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41170" y="1669850"/>
            <a:ext cx="3443288" cy="43640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DCC809C-57EB-C5DB-CA26-F77C79042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6679" y="6424430"/>
            <a:ext cx="374446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D43838C-FD54-4891-9650-3F265881FE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543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7FFD9-F5D1-4B68-A092-AFC1A4FF45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Page Title (Blank page - Blue)</a:t>
            </a:r>
            <a:endParaRPr lang="en-GB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428379D-DA68-4C66-A65F-82E073A46F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1208" y="1646237"/>
            <a:ext cx="6876288" cy="4398428"/>
          </a:xfrm>
        </p:spPr>
        <p:txBody>
          <a:bodyPr/>
          <a:lstStyle>
            <a:lvl2pPr marL="361950" indent="-361950">
              <a:buClr>
                <a:schemeClr val="tx1"/>
              </a:buClr>
              <a:buFont typeface="Wingdings 3" panose="05040102010807070707" pitchFamily="18" charset="2"/>
              <a:buChar char="w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D0782CE-1878-0478-0722-B30AC6B08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6679" y="6424430"/>
            <a:ext cx="374446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D43838C-FD54-4891-9650-3F265881FE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7907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33629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F9EA6778-DAD7-12DB-F4F0-2903DC075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6679" y="6424430"/>
            <a:ext cx="374446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D43838C-FD54-4891-9650-3F265881FE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14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342864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646238"/>
            <a:ext cx="6858000" cy="436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B8625-3C99-404A-91B5-728B86953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6679" y="6424430"/>
            <a:ext cx="374446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D43838C-FD54-4891-9650-3F265881FEB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FB613E-836D-42DC-D3AF-677B9AE56A24}"/>
              </a:ext>
            </a:extLst>
          </p:cNvPr>
          <p:cNvSpPr txBox="1"/>
          <p:nvPr userDrawn="1"/>
        </p:nvSpPr>
        <p:spPr>
          <a:xfrm>
            <a:off x="521208" y="6407652"/>
            <a:ext cx="621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PAGE |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39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  <p:sldLayoutId id="2147483669" r:id="rId8"/>
    <p:sldLayoutId id="2147483670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FontTx/>
        <a:buNone/>
        <a:defRPr lang="en-US" sz="160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61950" indent="-36195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rgbClr val="38E0F1"/>
        </a:buClr>
        <a:buFont typeface="Wingdings 3" panose="05040102010807070707" pitchFamily="18" charset="2"/>
        <a:buChar char=""/>
        <a:defRPr lang="en-US" sz="160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1430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Font typeface="Arial" panose="020B0604020202020204" pitchFamily="34" charset="0"/>
        <a:buChar char="•"/>
        <a:defRPr lang="en-US" sz="1600" kern="1200" dirty="0" smtClean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6002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Font typeface="Arial" panose="020B0604020202020204" pitchFamily="34" charset="0"/>
        <a:buChar char="•"/>
        <a:defRPr lang="en-US" sz="1600" kern="1200" dirty="0" smtClean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342864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646238"/>
            <a:ext cx="6858000" cy="436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B8625-3C99-404A-91B5-728B86953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21208" y="6424430"/>
            <a:ext cx="859917" cy="249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PAGE | </a:t>
            </a:r>
            <a:fld id="{AD43838C-FD54-4891-9650-3F265881FE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20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FontTx/>
        <a:buNone/>
        <a:defRPr lang="en-US" sz="160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61950" indent="-36195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>
          <a:srgbClr val="38E0F1"/>
        </a:buClr>
        <a:buFont typeface="Wingdings 3" panose="05040102010807070707" pitchFamily="18" charset="2"/>
        <a:buChar char=""/>
        <a:defRPr lang="en-US" sz="160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1430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Font typeface="Arial" panose="020B0604020202020204" pitchFamily="34" charset="0"/>
        <a:buChar char="•"/>
        <a:defRPr lang="en-US" sz="1600" kern="1200" dirty="0" smtClean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6002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Font typeface="Arial" panose="020B0604020202020204" pitchFamily="34" charset="0"/>
        <a:buChar char="•"/>
        <a:defRPr lang="en-US" sz="1600" kern="1200" dirty="0" smtClean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olicy.friendsoftheearth.uk/reports/20-actions-parish-and-town-councils-can-take-climate-and-nature-emergency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DA36A1-6BAD-4E44-9321-4C8795EDB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08" y="2397247"/>
            <a:ext cx="7274915" cy="640080"/>
          </a:xfrm>
        </p:spPr>
        <p:txBody>
          <a:bodyPr>
            <a:normAutofit fontScale="90000"/>
          </a:bodyPr>
          <a:lstStyle/>
          <a:p>
            <a:r>
              <a:rPr lang="en-GB" dirty="0"/>
              <a:t>The impacts of Climate on Parish Councils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8EBE46-AD14-41FC-B5B3-278ADEEE130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35508" y="3239564"/>
            <a:ext cx="5746242" cy="136174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dirty="0"/>
              <a:t>A view from the </a:t>
            </a:r>
            <a:r>
              <a:rPr lang="en-GB" dirty="0" err="1"/>
              <a:t>Tillingbourne</a:t>
            </a:r>
            <a:r>
              <a:rPr lang="en-GB" dirty="0"/>
              <a:t> </a:t>
            </a:r>
          </a:p>
        </p:txBody>
      </p:sp>
      <p:pic>
        <p:nvPicPr>
          <p:cNvPr id="1026" name="Picture 2" descr="Tillingbourne.Earth ">
            <a:extLst>
              <a:ext uri="{FF2B5EF4-FFF2-40B4-BE49-F238E27FC236}">
                <a16:creationId xmlns:a16="http://schemas.microsoft.com/office/drawing/2014/main" id="{2A8F5E3C-633E-3530-8C07-C70EB1F6F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766" y="3239564"/>
            <a:ext cx="1992088" cy="19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66B965-6D54-F0F6-90AA-B729CF75F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0444" y="968497"/>
            <a:ext cx="2186048" cy="163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52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6DE7-E1B2-4259-ABF8-D5DBB07F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3744A19-8C3F-4726-89EF-896E55EB74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1208" y="1646236"/>
            <a:ext cx="10482072" cy="4868899"/>
          </a:xfrm>
        </p:spPr>
        <p:txBody>
          <a:bodyPr>
            <a:norm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n-US" dirty="0"/>
              <a:t>There has been much activity internationally, nationally and locally but little in Albury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/>
              <a:t>Other local areas have variable responses – some same as ours…some more active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/>
              <a:t>Surrey has developed a strategy, recruited significant resourcing…and declared net zero targets across the county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/>
              <a:t>Guildford has also developed a strategy, allocated resourcing…and declared net zero targets</a:t>
            </a:r>
          </a:p>
          <a:p>
            <a:pPr marL="647700" lvl="1" indent="-285750"/>
            <a:r>
              <a:rPr lang="en-US" dirty="0"/>
              <a:t>GBC issuing policy statement such as the SPD across the planning portfolio as they increase focus on delivery 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/>
              <a:t>NALC has produced some use cases and an outline of activity for Parish Councils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/>
              <a:t>There are many </a:t>
            </a:r>
            <a:r>
              <a:rPr lang="en-US" dirty="0" err="1"/>
              <a:t>organisations</a:t>
            </a:r>
            <a:r>
              <a:rPr lang="en-US" dirty="0"/>
              <a:t> providing support and guidance for how to develop more local plans</a:t>
            </a:r>
          </a:p>
          <a:p>
            <a:pPr marL="647700" lvl="1" indent="-285750"/>
            <a:r>
              <a:rPr lang="en-US" dirty="0"/>
              <a:t>Guidance for local councils e.g. Friends of the Earth</a:t>
            </a:r>
          </a:p>
          <a:p>
            <a:pPr marL="647700" lvl="1" indent="-285750"/>
            <a:r>
              <a:rPr lang="en-US" dirty="0"/>
              <a:t>Guidance for individuals e.g. Zero Carbon Guildford, Friends of the Earth, WWF</a:t>
            </a:r>
          </a:p>
          <a:p>
            <a:pPr marL="285750" indent="-285750">
              <a:buBlip>
                <a:blip r:embed="rId2"/>
              </a:buBlip>
            </a:pPr>
            <a:endParaRPr lang="en-US" b="1" dirty="0"/>
          </a:p>
          <a:p>
            <a:pPr marL="285750" indent="-285750">
              <a:buBlip>
                <a:blip r:embed="rId2"/>
              </a:buBlip>
            </a:pPr>
            <a:endParaRPr lang="en-US" b="1" dirty="0"/>
          </a:p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1362E1-9614-2ACA-74A0-7F4FDD1DC0AA}"/>
              </a:ext>
            </a:extLst>
          </p:cNvPr>
          <p:cNvSpPr txBox="1"/>
          <p:nvPr/>
        </p:nvSpPr>
        <p:spPr>
          <a:xfrm>
            <a:off x="521208" y="965002"/>
            <a:ext cx="111495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12224D"/>
                </a:solidFill>
                <a:latin typeface="Calibri" panose="020F0502020204030204"/>
              </a:rPr>
              <a:t>As Albury PC, w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222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 recognized a Climate Emergency…in 2019…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12224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25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6DE7-E1B2-4259-ABF8-D5DBB07F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Impacts for Parish Councils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3744A19-8C3F-4726-89EF-896E55EB74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1208" y="1646236"/>
            <a:ext cx="10482072" cy="4868899"/>
          </a:xfrm>
        </p:spPr>
        <p:txBody>
          <a:bodyPr>
            <a:norm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Albury 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PC we have done little post agreeing we recognised the climate emergency in 2019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Potential high level impacts in terms of multiple areas: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Policy … we could build climate considerations into our policies generally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Planning … recognise the criticality in our approach to planning and ensure our </a:t>
            </a:r>
            <a:r>
              <a:rPr lang="en-GB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regular 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planning responses pick up climate issues systematically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Community … support and encourage local action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Suppliers … encourage suppliers who recognise the importance of climate and sustainability and take action to address their impacts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Transport … consider the impact on transport related matters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a typeface="Times New Roman" panose="02020603050405020304" pitchFamily="18" charset="0"/>
              </a:rPr>
              <a:t>Across a number of the local parish councils climate issues are being picked up more clearly and a discussion is initiating at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intra Parish council </a:t>
            </a:r>
          </a:p>
          <a:p>
            <a:pPr marL="704850" lvl="1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a typeface="Times New Roman" panose="02020603050405020304" pitchFamily="18" charset="0"/>
              </a:rPr>
              <a:t>the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next discussion is focused around transport…which also ties into our previous discussion re 20 is plenty – JB/Andi to attend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1362E1-9614-2ACA-74A0-7F4FDD1DC0AA}"/>
              </a:ext>
            </a:extLst>
          </p:cNvPr>
          <p:cNvSpPr txBox="1"/>
          <p:nvPr/>
        </p:nvSpPr>
        <p:spPr>
          <a:xfrm>
            <a:off x="521208" y="965002"/>
            <a:ext cx="111495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222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impacts within local parishes and for Parish Councils are broad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12224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6194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6DE7-E1B2-4259-ABF8-D5DBB07F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Many approaches and materials already in place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3744A19-8C3F-4726-89EF-896E55EB74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1208" y="1646236"/>
            <a:ext cx="10482072" cy="4868899"/>
          </a:xfrm>
        </p:spPr>
        <p:txBody>
          <a:bodyPr>
            <a:norm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 have reached out to Zero Carbon Guildford &amp; Surrey County Council to support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Other bodies and authorities (</a:t>
            </a:r>
            <a:r>
              <a:rPr lang="en-GB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e.g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Windsor)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a typeface="Times New Roman" panose="02020603050405020304" pitchFamily="18" charset="0"/>
              </a:rPr>
              <a:t>Friends of the Earth</a:t>
            </a:r>
          </a:p>
          <a:p>
            <a:r>
              <a:rPr lang="en-GB" sz="1000" u="none" strike="noStrike" dirty="0">
                <a:solidFill>
                  <a:srgbClr val="272727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hlinkClick r:id="rId2"/>
              </a:rPr>
              <a:t>20 actions parish and town councils can take on the climate and nature emergency | Policy and insight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000" u="none" strike="noStrike" dirty="0">
                <a:solidFill>
                  <a:srgbClr val="80808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policy.friendsoftheearth.uk</a:t>
            </a:r>
            <a:endParaRPr lang="en-GB" sz="1000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Surrey County Council Sustainability team have agreed to help us draw together these resources and build an outline impact assessment and an approach that could be used as a template across other local parish councils</a:t>
            </a:r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1362E1-9614-2ACA-74A0-7F4FDD1DC0AA}"/>
              </a:ext>
            </a:extLst>
          </p:cNvPr>
          <p:cNvSpPr txBox="1"/>
          <p:nvPr/>
        </p:nvSpPr>
        <p:spPr>
          <a:xfrm>
            <a:off x="521208" y="965002"/>
            <a:ext cx="111495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222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majority of Parish Councils struggle for resource…and so they struggle to know what to do…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12224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98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6DE7-E1B2-4259-ABF8-D5DBB07F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Proposal for discussion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3744A19-8C3F-4726-89EF-896E55EB74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1208" y="1646236"/>
            <a:ext cx="10482072" cy="4868899"/>
          </a:xfrm>
        </p:spPr>
        <p:txBody>
          <a:bodyPr>
            <a:norm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Develop an initial impact assessment with support from Surrey CC (l</a:t>
            </a:r>
            <a:r>
              <a:rPr lang="en-GB" sz="1400" dirty="0">
                <a:ea typeface="Calibri" panose="020F0502020204030204" pitchFamily="34" charset="0"/>
              </a:rPr>
              <a:t>everage existing materials Friends of the Earth)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Embed climate and sustainability into our Neighbourhood plan activity now underway (AECOM have done this with other clients)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a typeface="Times New Roman" panose="02020603050405020304" pitchFamily="18" charset="0"/>
              </a:rPr>
              <a:t>Build climate and sustainability into our ongoing monthly agenda and activity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a typeface="Times New Roman" panose="02020603050405020304" pitchFamily="18" charset="0"/>
              </a:rPr>
              <a:t>Review our suppliers and confirm their position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a typeface="Times New Roman" panose="02020603050405020304" pitchFamily="18" charset="0"/>
              </a:rPr>
              <a:t>More actively support and promote local action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1400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1400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dirty="0">
                <a:ea typeface="Times New Roman" panose="02020603050405020304" pitchFamily="18" charset="0"/>
              </a:rPr>
              <a:t>Your thoughts?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1362E1-9614-2ACA-74A0-7F4FDD1DC0AA}"/>
              </a:ext>
            </a:extLst>
          </p:cNvPr>
          <p:cNvSpPr txBox="1"/>
          <p:nvPr/>
        </p:nvSpPr>
        <p:spPr>
          <a:xfrm>
            <a:off x="521208" y="965002"/>
            <a:ext cx="111495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222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majority of Parish Councils struggle for resource…but we agreed an Emergency…we should get started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12224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3979415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Custom 1">
      <a:dk1>
        <a:srgbClr val="12224D"/>
      </a:dk1>
      <a:lt1>
        <a:srgbClr val="FFFFFF"/>
      </a:lt1>
      <a:dk2>
        <a:srgbClr val="12224D"/>
      </a:dk2>
      <a:lt2>
        <a:srgbClr val="E6F4F1"/>
      </a:lt2>
      <a:accent1>
        <a:srgbClr val="3CEBFF"/>
      </a:accent1>
      <a:accent2>
        <a:srgbClr val="12224D"/>
      </a:accent2>
      <a:accent3>
        <a:srgbClr val="E6F4F1"/>
      </a:accent3>
      <a:accent4>
        <a:srgbClr val="00ACD0"/>
      </a:accent4>
      <a:accent5>
        <a:srgbClr val="E17225"/>
      </a:accent5>
      <a:accent6>
        <a:srgbClr val="ADADAD"/>
      </a:accent6>
      <a:hlink>
        <a:srgbClr val="00ACD0"/>
      </a:hlink>
      <a:folHlink>
        <a:srgbClr val="E1722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in32_fixed.potx" id="{9A9BE078-57A7-48B2-9D33-8EFC365D262A}" vid="{66905093-CF97-471D-A25F-2AFDA5521695}"/>
    </a:ext>
  </a:extLst>
</a:theme>
</file>

<file path=ppt/theme/theme2.xml><?xml version="1.0" encoding="utf-8"?>
<a:theme xmlns:a="http://schemas.openxmlformats.org/drawingml/2006/main" name="1_WelcomeDoc">
  <a:themeElements>
    <a:clrScheme name="Custom 1">
      <a:dk1>
        <a:srgbClr val="12224D"/>
      </a:dk1>
      <a:lt1>
        <a:srgbClr val="FFFFFF"/>
      </a:lt1>
      <a:dk2>
        <a:srgbClr val="12224D"/>
      </a:dk2>
      <a:lt2>
        <a:srgbClr val="E6F4F1"/>
      </a:lt2>
      <a:accent1>
        <a:srgbClr val="3CEBFF"/>
      </a:accent1>
      <a:accent2>
        <a:srgbClr val="12224D"/>
      </a:accent2>
      <a:accent3>
        <a:srgbClr val="E6F4F1"/>
      </a:accent3>
      <a:accent4>
        <a:srgbClr val="00ACD0"/>
      </a:accent4>
      <a:accent5>
        <a:srgbClr val="E17225"/>
      </a:accent5>
      <a:accent6>
        <a:srgbClr val="ADADAD"/>
      </a:accent6>
      <a:hlink>
        <a:srgbClr val="00ACD0"/>
      </a:hlink>
      <a:folHlink>
        <a:srgbClr val="E1722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in32_fixed.potx" id="{9A9BE078-57A7-48B2-9D33-8EFC365D262A}" vid="{66905093-CF97-471D-A25F-2AFDA552169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524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Courier New</vt:lpstr>
      <vt:lpstr>Helvetica</vt:lpstr>
      <vt:lpstr>Symbol</vt:lpstr>
      <vt:lpstr>Wingdings 3</vt:lpstr>
      <vt:lpstr>WelcomeDoc</vt:lpstr>
      <vt:lpstr>1_WelcomeDoc</vt:lpstr>
      <vt:lpstr>The impacts of Climate on Parish Councils</vt:lpstr>
      <vt:lpstr>Context</vt:lpstr>
      <vt:lpstr>Impacts for Parish Councils</vt:lpstr>
      <vt:lpstr>Many approaches and materials already in place</vt:lpstr>
      <vt:lpstr>Proposal for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Functional Model</dc:title>
  <dc:creator>Andi McCann</dc:creator>
  <cp:lastModifiedBy>Sasja McCann</cp:lastModifiedBy>
  <cp:revision>2</cp:revision>
  <dcterms:created xsi:type="dcterms:W3CDTF">2023-01-26T10:01:09Z</dcterms:created>
  <dcterms:modified xsi:type="dcterms:W3CDTF">2023-02-01T15:47:47Z</dcterms:modified>
</cp:coreProperties>
</file>