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24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0" r:id="rId2"/>
  </p:sldMasterIdLst>
  <p:notesMasterIdLst>
    <p:notesMasterId r:id="rId9"/>
  </p:notesMasterIdLst>
  <p:sldIdLst>
    <p:sldId id="273" r:id="rId3"/>
    <p:sldId id="296" r:id="rId4"/>
    <p:sldId id="300" r:id="rId5"/>
    <p:sldId id="297" r:id="rId6"/>
    <p:sldId id="301" r:id="rId7"/>
    <p:sldId id="30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9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FA2E70-8A5A-42CA-A1E7-E7F2AE3468DC}" v="13" dt="2023-02-27T16:34:48.6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>
      <p:cViewPr varScale="1">
        <p:scale>
          <a:sx n="59" d="100"/>
          <a:sy n="59" d="100"/>
        </p:scale>
        <p:origin x="64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F45B2-8CF0-4BFF-A8C0-751182FE058D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3C878-9B48-49F1-9278-4F6512702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18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7"/>
            <a:ext cx="6876288" cy="4398428"/>
          </a:xfrm>
        </p:spPr>
        <p:txBody>
          <a:bodyPr/>
          <a:lstStyle>
            <a:lvl2pPr marL="361950" indent="-361950">
              <a:buFontTx/>
              <a:buBlip>
                <a:blip r:embed="rId2"/>
              </a:buBlip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xmlns="" id="{BB0BF984-C949-F995-95BE-2F1C8625F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833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984" y="2598822"/>
            <a:ext cx="10850033" cy="1270535"/>
          </a:xfrm>
        </p:spPr>
        <p:txBody>
          <a:bodyPr anchor="b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0F1C-73C9-814F-A305-69C43F1F19CB}" type="datetime1">
              <a:rPr lang="en-GB" smtClean="0"/>
              <a:t>02/03/2023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2017  |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7E1B-4CD5-4B27-B5EB-7981BC3B78B5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935568" y="430213"/>
            <a:ext cx="192617" cy="147638"/>
          </a:xfrm>
          <a:custGeom>
            <a:avLst/>
            <a:gdLst>
              <a:gd name="T0" fmla="*/ 181 w 361"/>
              <a:gd name="T1" fmla="*/ 0 h 366"/>
              <a:gd name="T2" fmla="*/ 0 w 361"/>
              <a:gd name="T3" fmla="*/ 184 h 366"/>
              <a:gd name="T4" fmla="*/ 180 w 361"/>
              <a:gd name="T5" fmla="*/ 366 h 366"/>
              <a:gd name="T6" fmla="*/ 361 w 361"/>
              <a:gd name="T7" fmla="*/ 183 h 366"/>
              <a:gd name="T8" fmla="*/ 181 w 361"/>
              <a:gd name="T9" fmla="*/ 0 h 366"/>
              <a:gd name="T10" fmla="*/ 312 w 361"/>
              <a:gd name="T11" fmla="*/ 184 h 366"/>
              <a:gd name="T12" fmla="*/ 181 w 361"/>
              <a:gd name="T13" fmla="*/ 322 h 366"/>
              <a:gd name="T14" fmla="*/ 48 w 361"/>
              <a:gd name="T15" fmla="*/ 183 h 366"/>
              <a:gd name="T16" fmla="*/ 180 w 361"/>
              <a:gd name="T17" fmla="*/ 44 h 366"/>
              <a:gd name="T18" fmla="*/ 312 w 361"/>
              <a:gd name="T19" fmla="*/ 184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1" h="366">
                <a:moveTo>
                  <a:pt x="181" y="0"/>
                </a:moveTo>
                <a:cubicBezTo>
                  <a:pt x="79" y="0"/>
                  <a:pt x="0" y="81"/>
                  <a:pt x="0" y="184"/>
                </a:cubicBezTo>
                <a:cubicBezTo>
                  <a:pt x="0" y="288"/>
                  <a:pt x="77" y="366"/>
                  <a:pt x="180" y="366"/>
                </a:cubicBezTo>
                <a:cubicBezTo>
                  <a:pt x="281" y="366"/>
                  <a:pt x="361" y="286"/>
                  <a:pt x="361" y="183"/>
                </a:cubicBezTo>
                <a:cubicBezTo>
                  <a:pt x="361" y="79"/>
                  <a:pt x="283" y="0"/>
                  <a:pt x="181" y="0"/>
                </a:cubicBezTo>
                <a:close/>
                <a:moveTo>
                  <a:pt x="312" y="184"/>
                </a:moveTo>
                <a:cubicBezTo>
                  <a:pt x="312" y="263"/>
                  <a:pt x="256" y="322"/>
                  <a:pt x="181" y="322"/>
                </a:cubicBezTo>
                <a:cubicBezTo>
                  <a:pt x="105" y="322"/>
                  <a:pt x="48" y="262"/>
                  <a:pt x="48" y="183"/>
                </a:cubicBezTo>
                <a:cubicBezTo>
                  <a:pt x="48" y="104"/>
                  <a:pt x="105" y="44"/>
                  <a:pt x="180" y="44"/>
                </a:cubicBezTo>
                <a:cubicBezTo>
                  <a:pt x="255" y="44"/>
                  <a:pt x="312" y="104"/>
                  <a:pt x="312" y="184"/>
                </a:cubicBez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686984" y="431801"/>
            <a:ext cx="25400" cy="142875"/>
          </a:xfrm>
          <a:prstGeom prst="rect">
            <a:avLst/>
          </a:pr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797051" y="430213"/>
            <a:ext cx="171451" cy="147638"/>
          </a:xfrm>
          <a:custGeom>
            <a:avLst/>
            <a:gdLst>
              <a:gd name="T0" fmla="*/ 291 w 322"/>
              <a:gd name="T1" fmla="*/ 271 h 366"/>
              <a:gd name="T2" fmla="*/ 288 w 322"/>
              <a:gd name="T3" fmla="*/ 273 h 366"/>
              <a:gd name="T4" fmla="*/ 179 w 322"/>
              <a:gd name="T5" fmla="*/ 322 h 366"/>
              <a:gd name="T6" fmla="*/ 49 w 322"/>
              <a:gd name="T7" fmla="*/ 183 h 366"/>
              <a:gd name="T8" fmla="*/ 179 w 322"/>
              <a:gd name="T9" fmla="*/ 44 h 366"/>
              <a:gd name="T10" fmla="*/ 285 w 322"/>
              <a:gd name="T11" fmla="*/ 91 h 366"/>
              <a:gd name="T12" fmla="*/ 288 w 322"/>
              <a:gd name="T13" fmla="*/ 93 h 366"/>
              <a:gd name="T14" fmla="*/ 320 w 322"/>
              <a:gd name="T15" fmla="*/ 59 h 366"/>
              <a:gd name="T16" fmla="*/ 317 w 322"/>
              <a:gd name="T17" fmla="*/ 56 h 366"/>
              <a:gd name="T18" fmla="*/ 179 w 322"/>
              <a:gd name="T19" fmla="*/ 0 h 366"/>
              <a:gd name="T20" fmla="*/ 0 w 322"/>
              <a:gd name="T21" fmla="*/ 184 h 366"/>
              <a:gd name="T22" fmla="*/ 178 w 322"/>
              <a:gd name="T23" fmla="*/ 366 h 366"/>
              <a:gd name="T24" fmla="*/ 319 w 322"/>
              <a:gd name="T25" fmla="*/ 304 h 366"/>
              <a:gd name="T26" fmla="*/ 322 w 322"/>
              <a:gd name="T27" fmla="*/ 301 h 366"/>
              <a:gd name="T28" fmla="*/ 291 w 322"/>
              <a:gd name="T29" fmla="*/ 271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22" h="366">
                <a:moveTo>
                  <a:pt x="291" y="271"/>
                </a:moveTo>
                <a:cubicBezTo>
                  <a:pt x="288" y="273"/>
                  <a:pt x="288" y="273"/>
                  <a:pt x="288" y="273"/>
                </a:cubicBezTo>
                <a:cubicBezTo>
                  <a:pt x="257" y="303"/>
                  <a:pt x="227" y="322"/>
                  <a:pt x="179" y="322"/>
                </a:cubicBezTo>
                <a:cubicBezTo>
                  <a:pt x="105" y="322"/>
                  <a:pt x="49" y="262"/>
                  <a:pt x="49" y="183"/>
                </a:cubicBezTo>
                <a:cubicBezTo>
                  <a:pt x="49" y="104"/>
                  <a:pt x="105" y="44"/>
                  <a:pt x="179" y="44"/>
                </a:cubicBezTo>
                <a:cubicBezTo>
                  <a:pt x="219" y="44"/>
                  <a:pt x="251" y="58"/>
                  <a:pt x="285" y="91"/>
                </a:cubicBezTo>
                <a:cubicBezTo>
                  <a:pt x="288" y="93"/>
                  <a:pt x="288" y="93"/>
                  <a:pt x="288" y="93"/>
                </a:cubicBezTo>
                <a:cubicBezTo>
                  <a:pt x="320" y="59"/>
                  <a:pt x="320" y="59"/>
                  <a:pt x="320" y="59"/>
                </a:cubicBezTo>
                <a:cubicBezTo>
                  <a:pt x="317" y="56"/>
                  <a:pt x="317" y="56"/>
                  <a:pt x="317" y="56"/>
                </a:cubicBezTo>
                <a:cubicBezTo>
                  <a:pt x="286" y="27"/>
                  <a:pt x="248" y="0"/>
                  <a:pt x="179" y="0"/>
                </a:cubicBezTo>
                <a:cubicBezTo>
                  <a:pt x="77" y="0"/>
                  <a:pt x="0" y="79"/>
                  <a:pt x="0" y="184"/>
                </a:cubicBezTo>
                <a:cubicBezTo>
                  <a:pt x="0" y="288"/>
                  <a:pt x="77" y="366"/>
                  <a:pt x="178" y="366"/>
                </a:cubicBezTo>
                <a:cubicBezTo>
                  <a:pt x="248" y="366"/>
                  <a:pt x="289" y="335"/>
                  <a:pt x="319" y="304"/>
                </a:cubicBezTo>
                <a:cubicBezTo>
                  <a:pt x="322" y="301"/>
                  <a:pt x="322" y="301"/>
                  <a:pt x="322" y="301"/>
                </a:cubicBezTo>
                <a:lnTo>
                  <a:pt x="291" y="271"/>
                </a:ln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4" name="Freeform 8"/>
          <p:cNvSpPr>
            <a:spLocks/>
          </p:cNvSpPr>
          <p:nvPr/>
        </p:nvSpPr>
        <p:spPr bwMode="auto">
          <a:xfrm>
            <a:off x="1202267" y="431801"/>
            <a:ext cx="124884" cy="142875"/>
          </a:xfrm>
          <a:custGeom>
            <a:avLst/>
            <a:gdLst>
              <a:gd name="T0" fmla="*/ 0 w 59"/>
              <a:gd name="T1" fmla="*/ 0 h 90"/>
              <a:gd name="T2" fmla="*/ 0 w 59"/>
              <a:gd name="T3" fmla="*/ 11 h 90"/>
              <a:gd name="T4" fmla="*/ 40 w 59"/>
              <a:gd name="T5" fmla="*/ 11 h 90"/>
              <a:gd name="T6" fmla="*/ 0 w 59"/>
              <a:gd name="T7" fmla="*/ 90 h 90"/>
              <a:gd name="T8" fmla="*/ 59 w 59"/>
              <a:gd name="T9" fmla="*/ 90 h 90"/>
              <a:gd name="T10" fmla="*/ 59 w 59"/>
              <a:gd name="T11" fmla="*/ 79 h 90"/>
              <a:gd name="T12" fmla="*/ 19 w 59"/>
              <a:gd name="T13" fmla="*/ 79 h 90"/>
              <a:gd name="T14" fmla="*/ 59 w 59"/>
              <a:gd name="T15" fmla="*/ 0 h 90"/>
              <a:gd name="T16" fmla="*/ 0 w 59"/>
              <a:gd name="T17" fmla="*/ 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" h="90">
                <a:moveTo>
                  <a:pt x="0" y="0"/>
                </a:moveTo>
                <a:lnTo>
                  <a:pt x="0" y="11"/>
                </a:lnTo>
                <a:lnTo>
                  <a:pt x="40" y="11"/>
                </a:lnTo>
                <a:lnTo>
                  <a:pt x="0" y="90"/>
                </a:lnTo>
                <a:lnTo>
                  <a:pt x="59" y="90"/>
                </a:lnTo>
                <a:lnTo>
                  <a:pt x="59" y="79"/>
                </a:lnTo>
                <a:lnTo>
                  <a:pt x="19" y="79"/>
                </a:lnTo>
                <a:lnTo>
                  <a:pt x="59" y="0"/>
                </a:lnTo>
                <a:lnTo>
                  <a:pt x="0" y="0"/>
                </a:ln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5" name="Freeform 9"/>
          <p:cNvSpPr>
            <a:spLocks noEditPoints="1"/>
          </p:cNvSpPr>
          <p:nvPr/>
        </p:nvSpPr>
        <p:spPr bwMode="auto">
          <a:xfrm>
            <a:off x="1405467" y="430214"/>
            <a:ext cx="196851" cy="144463"/>
          </a:xfrm>
          <a:custGeom>
            <a:avLst/>
            <a:gdLst>
              <a:gd name="T0" fmla="*/ 0 w 93"/>
              <a:gd name="T1" fmla="*/ 91 h 91"/>
              <a:gd name="T2" fmla="*/ 93 w 93"/>
              <a:gd name="T3" fmla="*/ 91 h 91"/>
              <a:gd name="T4" fmla="*/ 47 w 93"/>
              <a:gd name="T5" fmla="*/ 0 h 91"/>
              <a:gd name="T6" fmla="*/ 0 w 93"/>
              <a:gd name="T7" fmla="*/ 91 h 91"/>
              <a:gd name="T8" fmla="*/ 19 w 93"/>
              <a:gd name="T9" fmla="*/ 80 h 91"/>
              <a:gd name="T10" fmla="*/ 47 w 93"/>
              <a:gd name="T11" fmla="*/ 26 h 91"/>
              <a:gd name="T12" fmla="*/ 74 w 93"/>
              <a:gd name="T13" fmla="*/ 80 h 91"/>
              <a:gd name="T14" fmla="*/ 19 w 93"/>
              <a:gd name="T15" fmla="*/ 80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3" h="91">
                <a:moveTo>
                  <a:pt x="0" y="91"/>
                </a:moveTo>
                <a:lnTo>
                  <a:pt x="93" y="91"/>
                </a:lnTo>
                <a:lnTo>
                  <a:pt x="47" y="0"/>
                </a:lnTo>
                <a:lnTo>
                  <a:pt x="0" y="91"/>
                </a:lnTo>
                <a:close/>
                <a:moveTo>
                  <a:pt x="19" y="80"/>
                </a:moveTo>
                <a:lnTo>
                  <a:pt x="47" y="26"/>
                </a:lnTo>
                <a:lnTo>
                  <a:pt x="74" y="80"/>
                </a:lnTo>
                <a:lnTo>
                  <a:pt x="19" y="80"/>
                </a:ln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6" name="Freeform 10"/>
          <p:cNvSpPr>
            <a:spLocks/>
          </p:cNvSpPr>
          <p:nvPr/>
        </p:nvSpPr>
        <p:spPr bwMode="auto">
          <a:xfrm>
            <a:off x="666752" y="431801"/>
            <a:ext cx="182033" cy="142875"/>
          </a:xfrm>
          <a:custGeom>
            <a:avLst/>
            <a:gdLst>
              <a:gd name="T0" fmla="*/ 43 w 86"/>
              <a:gd name="T1" fmla="*/ 59 h 90"/>
              <a:gd name="T2" fmla="*/ 17 w 86"/>
              <a:gd name="T3" fmla="*/ 8 h 90"/>
              <a:gd name="T4" fmla="*/ 13 w 86"/>
              <a:gd name="T5" fmla="*/ 0 h 90"/>
              <a:gd name="T6" fmla="*/ 0 w 86"/>
              <a:gd name="T7" fmla="*/ 0 h 90"/>
              <a:gd name="T8" fmla="*/ 0 w 86"/>
              <a:gd name="T9" fmla="*/ 90 h 90"/>
              <a:gd name="T10" fmla="*/ 12 w 86"/>
              <a:gd name="T11" fmla="*/ 90 h 90"/>
              <a:gd name="T12" fmla="*/ 12 w 86"/>
              <a:gd name="T13" fmla="*/ 24 h 90"/>
              <a:gd name="T14" fmla="*/ 43 w 86"/>
              <a:gd name="T15" fmla="*/ 86 h 90"/>
              <a:gd name="T16" fmla="*/ 74 w 86"/>
              <a:gd name="T17" fmla="*/ 25 h 90"/>
              <a:gd name="T18" fmla="*/ 74 w 86"/>
              <a:gd name="T19" fmla="*/ 90 h 90"/>
              <a:gd name="T20" fmla="*/ 86 w 86"/>
              <a:gd name="T21" fmla="*/ 90 h 90"/>
              <a:gd name="T22" fmla="*/ 86 w 86"/>
              <a:gd name="T23" fmla="*/ 0 h 90"/>
              <a:gd name="T24" fmla="*/ 73 w 86"/>
              <a:gd name="T25" fmla="*/ 0 h 90"/>
              <a:gd name="T26" fmla="*/ 43 w 86"/>
              <a:gd name="T27" fmla="*/ 59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6" h="90">
                <a:moveTo>
                  <a:pt x="43" y="59"/>
                </a:moveTo>
                <a:lnTo>
                  <a:pt x="17" y="8"/>
                </a:lnTo>
                <a:lnTo>
                  <a:pt x="13" y="0"/>
                </a:lnTo>
                <a:lnTo>
                  <a:pt x="0" y="0"/>
                </a:lnTo>
                <a:lnTo>
                  <a:pt x="0" y="90"/>
                </a:lnTo>
                <a:lnTo>
                  <a:pt x="12" y="90"/>
                </a:lnTo>
                <a:lnTo>
                  <a:pt x="12" y="24"/>
                </a:lnTo>
                <a:lnTo>
                  <a:pt x="43" y="86"/>
                </a:lnTo>
                <a:lnTo>
                  <a:pt x="74" y="25"/>
                </a:lnTo>
                <a:lnTo>
                  <a:pt x="74" y="90"/>
                </a:lnTo>
                <a:lnTo>
                  <a:pt x="86" y="90"/>
                </a:lnTo>
                <a:lnTo>
                  <a:pt x="86" y="0"/>
                </a:lnTo>
                <a:lnTo>
                  <a:pt x="73" y="0"/>
                </a:lnTo>
                <a:lnTo>
                  <a:pt x="43" y="59"/>
                </a:ln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47" y="385734"/>
            <a:ext cx="3094555" cy="37932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0636" y="392089"/>
            <a:ext cx="1696049" cy="220711"/>
          </a:xfrm>
          <a:prstGeom prst="rect">
            <a:avLst/>
          </a:prstGeom>
        </p:spPr>
      </p:pic>
      <p:sp>
        <p:nvSpPr>
          <p:cNvPr id="21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666751" y="3850104"/>
            <a:ext cx="10854267" cy="2144296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 marL="0" indent="0">
              <a:spcBef>
                <a:spcPts val="6800"/>
              </a:spcBef>
              <a:buFontTx/>
              <a:buNone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69255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984" y="1625600"/>
            <a:ext cx="10676467" cy="22444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984" y="3852000"/>
            <a:ext cx="10676467" cy="2142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CCBC-A597-1741-8FB3-DF604A71BEE0}" type="datetime1">
              <a:rPr lang="en-GB" smtClean="0"/>
              <a:t>02/03/2023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2017  |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7E1B-4CD5-4B27-B5EB-7981BC3B78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1076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6739-8D5A-C84B-81B9-6EDD757712A6}" type="datetime1">
              <a:rPr lang="en-GB" smtClean="0"/>
              <a:t>02/03/2023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2017  |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7E1B-4CD5-4B27-B5EB-7981BC3B78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1864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621" y="376242"/>
            <a:ext cx="10449983" cy="769937"/>
          </a:xfrm>
        </p:spPr>
        <p:txBody>
          <a:bodyPr>
            <a:noAutofit/>
          </a:bodyPr>
          <a:lstStyle>
            <a:lvl1pPr>
              <a:defRPr sz="2900" b="1" i="0">
                <a:solidFill>
                  <a:schemeClr val="accent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3619" y="6430963"/>
            <a:ext cx="3589867" cy="177800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0">
              <a:buNone/>
              <a:defRPr sz="900" b="0">
                <a:solidFill>
                  <a:srgbClr val="004990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6"/>
          </p:nvPr>
        </p:nvSpPr>
        <p:spPr>
          <a:xfrm>
            <a:off x="571499" y="1152001"/>
            <a:ext cx="11034184" cy="468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0118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7"/>
            <a:ext cx="6876288" cy="4398428"/>
          </a:xfrm>
        </p:spPr>
        <p:txBody>
          <a:bodyPr/>
          <a:lstStyle>
            <a:lvl2pPr marL="361950" indent="-361950">
              <a:buFontTx/>
              <a:buBlip>
                <a:blip r:embed="rId2"/>
              </a:buBlip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xmlns="" id="{E12E7BCB-9D3A-4CE8-A642-29F805664FE2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351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Title (Blank page)</a:t>
            </a:r>
            <a:endParaRPr lang="en-GB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xmlns="" id="{1F7ACE04-CB3C-4759-8DD4-6159279F00B9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615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letely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xmlns="" id="{2FC91AA8-F0B5-4761-870D-F0B01961194C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468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A71F7B-2930-4E0A-ACA2-A36E5ED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xmlns="" id="{A947CFC8-377A-454F-B579-AA1BE7DF06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496" y="1646237"/>
            <a:ext cx="330993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DB158586-B445-4222-87BE-8EFDDF8329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91887" y="1646236"/>
            <a:ext cx="3520440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xmlns="" id="{0015CB2B-A928-4F83-BE94-1689495918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54780" y="1646236"/>
            <a:ext cx="3521075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xmlns="" id="{DC4A2433-06DC-4F07-B66B-8E9FA4BF46C4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0094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0037" y="342864"/>
            <a:ext cx="7456222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20037" y="1646237"/>
            <a:ext cx="7456222" cy="43984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328633C-A7FD-4B01-8BC5-1E71FF705455}"/>
              </a:ext>
            </a:extLst>
          </p:cNvPr>
          <p:cNvSpPr/>
          <p:nvPr userDrawn="1"/>
        </p:nvSpPr>
        <p:spPr>
          <a:xfrm>
            <a:off x="0" y="0"/>
            <a:ext cx="2667699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xmlns="" id="{334F4F79-ABAA-4871-9D2C-04FE57408DA6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solidFill>
                  <a:srgbClr val="12224D"/>
                </a:solidFill>
              </a:rPr>
              <a:t>PAGE | </a:t>
            </a:r>
            <a:fld id="{AD43838C-FD54-4891-9650-3F265881FEB1}" type="slidenum">
              <a:rPr lang="en-GB" smtClean="0">
                <a:solidFill>
                  <a:srgbClr val="12224D"/>
                </a:solidFill>
              </a:rPr>
              <a:pPr/>
              <a:t>‹#›</a:t>
            </a:fld>
            <a:endParaRPr lang="en-GB">
              <a:solidFill>
                <a:srgbClr val="1222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787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Page Title (Blank page - Blue)</a:t>
            </a:r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7796F04-08CF-4B91-8B8E-35ECBCF8C3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065" y="6429768"/>
            <a:ext cx="1155761" cy="205947"/>
          </a:xfrm>
          <a:prstGeom prst="rect">
            <a:avLst/>
          </a:prstGeom>
        </p:spPr>
      </p:pic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xmlns="" id="{2124B34F-CFFF-42DD-80C1-D41C893EBDAA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700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" y="2012237"/>
            <a:ext cx="5676531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2E29E6FB-DEC7-4F3F-987F-97B99E7F2EE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35508" y="2854554"/>
            <a:ext cx="5746242" cy="1361749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D3ABEF5-7918-47AD-8FC4-515B9861CF8A}"/>
              </a:ext>
            </a:extLst>
          </p:cNvPr>
          <p:cNvSpPr txBox="1"/>
          <p:nvPr userDrawn="1"/>
        </p:nvSpPr>
        <p:spPr>
          <a:xfrm>
            <a:off x="2746629" y="6287389"/>
            <a:ext cx="4129438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2800" dirty="0">
                <a:solidFill>
                  <a:schemeClr val="tx1"/>
                </a:solidFill>
              </a:rPr>
              <a:t>www.Tillingbourne.earth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xmlns="" id="{DAA3ADBF-42CE-C9D5-914C-634DBE4E4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244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A71F7B-2930-4E0A-ACA2-A36E5ED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DE81E1EA-FD46-464D-A00A-249C6B7EA7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065" y="6429768"/>
            <a:ext cx="1155761" cy="205947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4BE4057A-2909-4203-89A1-25F7BBF022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496" y="1665355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xmlns="" id="{C3D632D1-3E1D-45F6-A53D-A915247196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60018" y="1665355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xmlns="" id="{BE412B01-06B4-4108-AF79-2435960AB7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41170" y="1669850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xmlns="" id="{5DD1E4D3-C5EA-4414-8375-6E74CA1700CE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831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Page Title (Blank page - Blue)</a:t>
            </a:r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7796F04-08CF-4B91-8B8E-35ECBCF8C3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065" y="6429768"/>
            <a:ext cx="1155761" cy="205947"/>
          </a:xfrm>
          <a:prstGeom prst="rect">
            <a:avLst/>
          </a:prstGeom>
        </p:spPr>
      </p:pic>
      <p:sp>
        <p:nvSpPr>
          <p:cNvPr id="6" name="Text Placeholder 4">
            <a:extLst>
              <a:ext uri="{FF2B5EF4-FFF2-40B4-BE49-F238E27FC236}">
                <a16:creationId xmlns:a16="http://schemas.microsoft.com/office/drawing/2014/main" xmlns="" id="{D428379D-DA68-4C66-A65F-82E073A46F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7"/>
            <a:ext cx="6876288" cy="4398428"/>
          </a:xfrm>
        </p:spPr>
        <p:txBody>
          <a:bodyPr/>
          <a:lstStyle>
            <a:lvl2pPr marL="361950" indent="-361950">
              <a:buClr>
                <a:schemeClr val="tx1"/>
              </a:buClr>
              <a:buFont typeface="Wingdings 3" panose="05040102010807070707" pitchFamily="18" charset="2"/>
              <a:buChar char="w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3A352CC-E237-42E2-8683-058E6915B26C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848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tandard 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948242"/>
            <a:ext cx="6876288" cy="4200888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/>
                </a:solidFill>
              </a:defRPr>
            </a:lvl1pPr>
            <a:lvl2pPr marL="361950" indent="-361950">
              <a:buClr>
                <a:schemeClr val="bg1"/>
              </a:buClr>
              <a:buFont typeface="Wingdings 3" panose="05040102010807070707" pitchFamily="18" charset="2"/>
              <a:buChar char="u"/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B7FB8FB-2E2A-EB29-A123-4F99D03212AD}"/>
              </a:ext>
            </a:extLst>
          </p:cNvPr>
          <p:cNvSpPr txBox="1"/>
          <p:nvPr userDrawn="1"/>
        </p:nvSpPr>
        <p:spPr>
          <a:xfrm>
            <a:off x="738231" y="12667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555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33629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821637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xmlns="" id="{9A79BC0A-8B13-4ED1-A01D-3FEB9A13F5CE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23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42EE1C4-8754-B5B8-D780-E1410A0B9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xmlns="" id="{4449E5B5-F46C-78E1-132B-1D8AA3E56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56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A71F7B-2930-4E0A-ACA2-A36E5ED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xmlns="" id="{A947CFC8-377A-454F-B579-AA1BE7DF06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496" y="1646237"/>
            <a:ext cx="330993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DB158586-B445-4222-87BE-8EFDDF8329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91887" y="1646236"/>
            <a:ext cx="3520440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xmlns="" id="{0015CB2B-A928-4F83-BE94-1689495918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54780" y="1646236"/>
            <a:ext cx="3521075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74172DF-584B-E500-1CE5-BE56A8924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407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0037" y="342864"/>
            <a:ext cx="7456222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20037" y="1646237"/>
            <a:ext cx="7456222" cy="43984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328633C-A7FD-4B01-8BC5-1E71FF705455}"/>
              </a:ext>
            </a:extLst>
          </p:cNvPr>
          <p:cNvSpPr/>
          <p:nvPr userDrawn="1"/>
        </p:nvSpPr>
        <p:spPr>
          <a:xfrm>
            <a:off x="0" y="0"/>
            <a:ext cx="2667699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xmlns="" id="{62E6D150-ED1A-4F82-7D34-F3A8547AB3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B3945F5-06D5-7306-35A5-CBC3568FFC9A}"/>
              </a:ext>
            </a:extLst>
          </p:cNvPr>
          <p:cNvSpPr txBox="1"/>
          <p:nvPr userDrawn="1"/>
        </p:nvSpPr>
        <p:spPr>
          <a:xfrm>
            <a:off x="521208" y="6407652"/>
            <a:ext cx="6210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PAGE |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34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Page Title (Blank page - Blue)</a:t>
            </a: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xmlns="" id="{EA534F54-1FC7-B0F8-84C7-F95CDACC77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82116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A71F7B-2930-4E0A-ACA2-A36E5ED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4BE4057A-2909-4203-89A1-25F7BBF022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496" y="1665355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xmlns="" id="{C3D632D1-3E1D-45F6-A53D-A915247196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60018" y="1665355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xmlns="" id="{BE412B01-06B4-4108-AF79-2435960AB7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41170" y="1669850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xmlns="" id="{6DCC809C-57EB-C5DB-CA26-F77C79042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45439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Page Title (Blank page - Blue)</a:t>
            </a:r>
            <a:endParaRPr lang="en-GB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xmlns="" id="{D428379D-DA68-4C66-A65F-82E073A46F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7"/>
            <a:ext cx="6876288" cy="4398428"/>
          </a:xfrm>
        </p:spPr>
        <p:txBody>
          <a:bodyPr/>
          <a:lstStyle>
            <a:lvl2pPr marL="361950" indent="-361950">
              <a:buClr>
                <a:schemeClr val="tx1"/>
              </a:buClr>
              <a:buFont typeface="Wingdings 3" panose="05040102010807070707" pitchFamily="18" charset="2"/>
              <a:buChar char="w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xmlns="" id="{AD0782CE-1878-0478-0722-B30AC6B08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37907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33629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xmlns="" id="{F9EA6778-DAD7-12DB-F4F0-2903DC075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14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342864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646238"/>
            <a:ext cx="6858000" cy="436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9AB8625-3C99-404A-91B5-728B86953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6FB613E-836D-42DC-D3AF-677B9AE56A24}"/>
              </a:ext>
            </a:extLst>
          </p:cNvPr>
          <p:cNvSpPr txBox="1"/>
          <p:nvPr userDrawn="1"/>
        </p:nvSpPr>
        <p:spPr>
          <a:xfrm>
            <a:off x="521208" y="6407652"/>
            <a:ext cx="6210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PAGE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939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  <p:sldLayoutId id="2147483669" r:id="rId8"/>
    <p:sldLayoutId id="2147483670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Tx/>
        <a:buNone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61950" indent="-36195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rgbClr val="38E0F1"/>
        </a:buClr>
        <a:buFont typeface="Wingdings 3" panose="05040102010807070707" pitchFamily="18" charset="2"/>
        <a:buChar char=""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1430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6002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342864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646238"/>
            <a:ext cx="6858000" cy="436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9AB8625-3C99-404A-91B5-728B86953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21208" y="6424430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20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Tx/>
        <a:buNone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61950" indent="-36195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rgbClr val="38E0F1"/>
        </a:buClr>
        <a:buFont typeface="Wingdings 3" panose="05040102010807070707" pitchFamily="18" charset="2"/>
        <a:buChar char=""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1430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6002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olicy.friendsoftheearth.uk/reports/20-actions-parish-and-town-councils-can-take-climate-and-nature-emergenc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oregon.pressbooks.pub/technicalwriting/chapter/10-7-body-of-the-report/" TargetMode="Externa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creativecommons.org/licenses/by-nc-sa/3.0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60DA36A1-6BAD-4E44-9321-4C8795EDB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8" y="2397247"/>
            <a:ext cx="7274915" cy="640080"/>
          </a:xfrm>
        </p:spPr>
        <p:txBody>
          <a:bodyPr>
            <a:normAutofit fontScale="90000"/>
          </a:bodyPr>
          <a:lstStyle/>
          <a:p>
            <a:r>
              <a:rPr lang="en-GB" dirty="0"/>
              <a:t>The impacts of Climate on Parish Councils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7B8EBE46-AD14-41FC-B5B3-278ADEEE130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35508" y="3239564"/>
            <a:ext cx="5746242" cy="136174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dirty="0"/>
              <a:t>Approach and Outcomes</a:t>
            </a:r>
          </a:p>
        </p:txBody>
      </p:sp>
      <p:pic>
        <p:nvPicPr>
          <p:cNvPr id="1026" name="Picture 2" descr="Tillingbourne.Earth ">
            <a:extLst>
              <a:ext uri="{FF2B5EF4-FFF2-40B4-BE49-F238E27FC236}">
                <a16:creationId xmlns:a16="http://schemas.microsoft.com/office/drawing/2014/main" xmlns="" id="{2A8F5E3C-633E-3530-8C07-C70EB1F6F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766" y="3239564"/>
            <a:ext cx="1992088" cy="19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B66B965-6D54-F0F6-90AA-B729CF75F4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0444" y="968497"/>
            <a:ext cx="2186048" cy="16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52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Context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xmlns="" id="{C3744A19-8C3F-4726-89EF-896E55EB74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6"/>
            <a:ext cx="10482072" cy="4868899"/>
          </a:xfrm>
        </p:spPr>
        <p:txBody>
          <a:bodyPr>
            <a:norm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n-US" dirty="0"/>
              <a:t>And agreed that with Surrey CC/ZCG and </a:t>
            </a:r>
            <a:r>
              <a:rPr lang="en-US" dirty="0" err="1"/>
              <a:t>T.earth</a:t>
            </a:r>
            <a:r>
              <a:rPr lang="en-US" dirty="0"/>
              <a:t> that we would lay out an approach </a:t>
            </a:r>
          </a:p>
          <a:p>
            <a:pPr marL="285750" indent="-285750">
              <a:buBlip>
                <a:blip r:embed="rId2"/>
              </a:buBlip>
            </a:pPr>
            <a:endParaRPr lang="en-US" dirty="0"/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We agreed that the same need exists across other Parish Councils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Approach includes building an approach that can be re-used across the </a:t>
            </a:r>
            <a:r>
              <a:rPr lang="en-US" dirty="0" err="1"/>
              <a:t>Tillingbourne</a:t>
            </a:r>
            <a:r>
              <a:rPr lang="en-US" dirty="0"/>
              <a:t> and much more broadly</a:t>
            </a:r>
          </a:p>
          <a:p>
            <a:pPr marL="285750" indent="-285750">
              <a:buBlip>
                <a:blip r:embed="rId2"/>
              </a:buBlip>
            </a:pPr>
            <a:endParaRPr lang="en-US" dirty="0"/>
          </a:p>
          <a:p>
            <a:r>
              <a:rPr lang="en-US" dirty="0"/>
              <a:t>Proposed 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playbook that any PC can use to address climate and sustainability and net zero considerations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development of a specific PC climate impact assessment for Albury as an example output (that can help explain the approach to others)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outline plan of actions (projects) for the PC to take forward incl potential funding sources</a:t>
            </a:r>
          </a:p>
          <a:p>
            <a:pPr marL="285750" indent="-285750">
              <a:buBlip>
                <a:blip r:embed="rId2"/>
              </a:buBlip>
            </a:pPr>
            <a:endParaRPr lang="en-US" b="1" dirty="0"/>
          </a:p>
          <a:p>
            <a:pPr marL="285750" indent="-285750">
              <a:buBlip>
                <a:blip r:embed="rId2"/>
              </a:buBlip>
            </a:pPr>
            <a:endParaRPr lang="en-US" b="1" dirty="0"/>
          </a:p>
          <a:p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41362E1-9614-2ACA-74A0-7F4FDD1DC0AA}"/>
              </a:ext>
            </a:extLst>
          </p:cNvPr>
          <p:cNvSpPr txBox="1"/>
          <p:nvPr/>
        </p:nvSpPr>
        <p:spPr>
          <a:xfrm>
            <a:off x="521208" y="982944"/>
            <a:ext cx="111495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12224D"/>
                </a:solidFill>
                <a:latin typeface="Calibri" panose="020F0502020204030204"/>
              </a:rPr>
              <a:t>At Feb Albury PC, w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222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 recognized the need to take further action 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1222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3254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Approach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xmlns="" id="{C3744A19-8C3F-4726-89EF-896E55EB74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6"/>
            <a:ext cx="10482072" cy="4868899"/>
          </a:xfrm>
        </p:spPr>
        <p:txBody>
          <a:bodyPr>
            <a:norm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n-US" dirty="0"/>
              <a:t>Use as foundation materials</a:t>
            </a:r>
          </a:p>
          <a:p>
            <a:pPr marL="647700" lvl="1" indent="-285750"/>
            <a:r>
              <a:rPr lang="en-US" dirty="0"/>
              <a:t>NALC </a:t>
            </a:r>
          </a:p>
          <a:p>
            <a:pPr marL="647700" lvl="1" indent="-285750"/>
            <a:r>
              <a:rPr lang="en-US" dirty="0"/>
              <a:t>Friends of the Earth</a:t>
            </a:r>
          </a:p>
          <a:p>
            <a:r>
              <a:rPr lang="en-GB" sz="1100" u="none" strike="noStrike" dirty="0">
                <a:solidFill>
                  <a:srgbClr val="27272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hlinkClick r:id="rId3"/>
              </a:rPr>
              <a:t>20 actions parish and town councils can take on the climate and nature emergency | Policy and insight </a:t>
            </a:r>
            <a:r>
              <a:rPr lang="en-GB" sz="1100" u="none" strike="noStrike" dirty="0">
                <a:solidFill>
                  <a:srgbClr val="80808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policy.friendsoftheearth.uk</a:t>
            </a:r>
            <a:endParaRPr lang="en-GB" sz="1100" dirty="0">
              <a:ea typeface="Times New Roman" panose="02020603050405020304" pitchFamily="18" charset="0"/>
            </a:endParaRPr>
          </a:p>
          <a:p>
            <a:pPr marL="647700" lvl="1" indent="-285750"/>
            <a:r>
              <a:rPr lang="en-US" dirty="0"/>
              <a:t>Any other PC materials across the UK that we uncover that may be valuable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In parallel we will discuss approach and outcomes with other </a:t>
            </a:r>
            <a:r>
              <a:rPr lang="en-US" dirty="0" err="1"/>
              <a:t>Tillingbourne</a:t>
            </a:r>
            <a:r>
              <a:rPr lang="en-US" dirty="0"/>
              <a:t> PCs – </a:t>
            </a:r>
            <a:r>
              <a:rPr lang="en-US" dirty="0" err="1"/>
              <a:t>Shere</a:t>
            </a:r>
            <a:r>
              <a:rPr lang="en-US" dirty="0"/>
              <a:t>, </a:t>
            </a:r>
            <a:r>
              <a:rPr lang="en-US" dirty="0" err="1"/>
              <a:t>St.Marth’s</a:t>
            </a:r>
            <a:r>
              <a:rPr lang="en-US" dirty="0"/>
              <a:t> and </a:t>
            </a:r>
            <a:r>
              <a:rPr lang="en-US" dirty="0" err="1"/>
              <a:t>Shalford</a:t>
            </a:r>
            <a:endParaRPr lang="en-US" dirty="0"/>
          </a:p>
          <a:p>
            <a:pPr marL="285750" indent="-285750">
              <a:buBlip>
                <a:blip r:embed="rId2"/>
              </a:buBlip>
            </a:pPr>
            <a:endParaRPr lang="en-US" dirty="0"/>
          </a:p>
          <a:p>
            <a:r>
              <a:rPr lang="en-US" dirty="0"/>
              <a:t>Timeline and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Albury PC representatives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Tillingbourne.earth</a:t>
            </a:r>
            <a:r>
              <a:rPr lang="en-US" dirty="0"/>
              <a:t> representatives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Surrey CC and Zero Carbon Guildford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Other </a:t>
            </a:r>
            <a:r>
              <a:rPr lang="en-US" dirty="0" err="1"/>
              <a:t>Tillingbourne</a:t>
            </a:r>
            <a:r>
              <a:rPr lang="en-US" dirty="0"/>
              <a:t> PC and community groups who prove interested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With Feb APC approval…interim update 6</a:t>
            </a:r>
            <a:r>
              <a:rPr lang="en-US" baseline="30000" dirty="0"/>
              <a:t>th</a:t>
            </a:r>
            <a:r>
              <a:rPr lang="en-US" dirty="0"/>
              <a:t> Mar, full deliverable output for discussion 4</a:t>
            </a:r>
            <a:r>
              <a:rPr lang="en-US" baseline="30000" dirty="0"/>
              <a:t>th</a:t>
            </a:r>
            <a:r>
              <a:rPr lang="en-US" dirty="0"/>
              <a:t> Apr </a:t>
            </a:r>
          </a:p>
          <a:p>
            <a:pPr marL="285750" indent="-285750">
              <a:buBlip>
                <a:blip r:embed="rId2"/>
              </a:buBlip>
            </a:pPr>
            <a:endParaRPr lang="en-US" b="1" dirty="0"/>
          </a:p>
          <a:p>
            <a:pPr marL="285750" indent="-285750">
              <a:buBlip>
                <a:blip r:embed="rId2"/>
              </a:buBlip>
            </a:pPr>
            <a:endParaRPr lang="en-US" b="1" dirty="0"/>
          </a:p>
          <a:p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41362E1-9614-2ACA-74A0-7F4FDD1DC0AA}"/>
              </a:ext>
            </a:extLst>
          </p:cNvPr>
          <p:cNvSpPr txBox="1"/>
          <p:nvPr/>
        </p:nvSpPr>
        <p:spPr>
          <a:xfrm>
            <a:off x="521208" y="982944"/>
            <a:ext cx="111495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12224D"/>
                </a:solidFill>
                <a:latin typeface="Calibri" panose="020F0502020204030204"/>
              </a:rPr>
              <a:t>Much material already exists – we should leverage what exists…making it easier for PC to engage the material and take action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1222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6123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Breadth of Considerations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xmlns="" id="{C3744A19-8C3F-4726-89EF-896E55EB74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275300"/>
            <a:ext cx="10482072" cy="4868899"/>
          </a:xfrm>
        </p:spPr>
        <p:txBody>
          <a:bodyPr>
            <a:norm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Potential high level impacts areas: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Policy … we could build climate considerations into our policies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… recognise the criticality in our approach to planning and ensure our </a:t>
            </a:r>
            <a:r>
              <a:rPr lang="en-GB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regular 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responses pick up climate issues systematically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Community … support and encourage local action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 assets which a PC may be responsible for or involved in – e.g. allotments, burial grounds, verges, village greens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Suppliers … encourage suppliers who recognise the importance of climate and sustainability and take action to address their impacts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Transport … consider the impact on transport related matters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Governance … the ongoing activities of PC activity</a:t>
            </a: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a typeface="Calibri" panose="020F0502020204030204" pitchFamily="34" charset="0"/>
                <a:cs typeface="Times New Roman" panose="02020603050405020304" pitchFamily="18" charset="0"/>
              </a:rPr>
              <a:t>Projects and Roadmap … an outline of potential activities and an outliner roadmap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a typeface="Calibri" panose="020F0502020204030204" pitchFamily="34" charset="0"/>
                <a:cs typeface="Times New Roman" panose="02020603050405020304" pitchFamily="18" charset="0"/>
              </a:rPr>
              <a:t>Funding … potential impacts over 5year horizon which PC will need to be aware of and potential sources of funding to support activity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a typeface="Calibri" panose="020F0502020204030204" pitchFamily="34" charset="0"/>
                <a:cs typeface="Times New Roman" panose="02020603050405020304" pitchFamily="18" charset="0"/>
              </a:rPr>
              <a:t>What should we measure and how should we measure and evidence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246194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 deliverables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41362E1-9614-2ACA-74A0-7F4FDD1DC0AA}"/>
              </a:ext>
            </a:extLst>
          </p:cNvPr>
          <p:cNvSpPr txBox="1"/>
          <p:nvPr/>
        </p:nvSpPr>
        <p:spPr>
          <a:xfrm>
            <a:off x="521208" y="982944"/>
            <a:ext cx="111495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222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Much material already exists – we should harness what exists…making it easier for PC to engage the material and take action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1222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76B3D87C-3DF4-7B6D-4242-08BE291CDB17}"/>
              </a:ext>
            </a:extLst>
          </p:cNvPr>
          <p:cNvSpPr/>
          <p:nvPr/>
        </p:nvSpPr>
        <p:spPr>
          <a:xfrm>
            <a:off x="3019245" y="2096219"/>
            <a:ext cx="2449902" cy="862641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Parish Council playbook </a:t>
            </a:r>
            <a:endParaRPr lang="en-GB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BDA7218-C7B0-1F74-D4A9-9F277B558CD1}"/>
              </a:ext>
            </a:extLst>
          </p:cNvPr>
          <p:cNvSpPr txBox="1"/>
          <p:nvPr/>
        </p:nvSpPr>
        <p:spPr>
          <a:xfrm>
            <a:off x="5446031" y="2433224"/>
            <a:ext cx="2553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 set of steps which could be taken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And a set of supporting materials </a:t>
            </a:r>
            <a:endParaRPr lang="en-GB" sz="12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16DD1B18-6B7D-3224-5C3D-A687F3C5549E}"/>
              </a:ext>
            </a:extLst>
          </p:cNvPr>
          <p:cNvSpPr/>
          <p:nvPr/>
        </p:nvSpPr>
        <p:spPr>
          <a:xfrm>
            <a:off x="3061472" y="3498112"/>
            <a:ext cx="2449902" cy="862641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Project template to enable funding grant requests</a:t>
            </a:r>
            <a:endParaRPr lang="en-GB" sz="1400" dirty="0"/>
          </a:p>
        </p:txBody>
      </p:sp>
      <p:pic>
        <p:nvPicPr>
          <p:cNvPr id="11" name="Picture 1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xmlns="" id="{44419AC3-550B-D6AF-0817-D6DFAB20BE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3693608" y="5326003"/>
            <a:ext cx="723116" cy="96156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E57D43E-985A-D720-4A4F-3D74032ECA62}"/>
              </a:ext>
            </a:extLst>
          </p:cNvPr>
          <p:cNvSpPr txBox="1"/>
          <p:nvPr/>
        </p:nvSpPr>
        <p:spPr>
          <a:xfrm>
            <a:off x="7772400" y="7028438"/>
            <a:ext cx="4835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hlinkClick r:id="rId3" tooltip="https://openoregon.pressbooks.pub/technicalwriting/chapter/10-7-body-of-the-report/"/>
              </a:rPr>
              <a:t>This Photo</a:t>
            </a:r>
            <a:r>
              <a:rPr lang="en-GB" sz="900"/>
              <a:t> by Unknown Author is licensed under </a:t>
            </a:r>
            <a:r>
              <a:rPr lang="en-GB" sz="900">
                <a:hlinkClick r:id="rId4" tooltip="https://creativecommons.org/licenses/by-nc-sa/3.0/"/>
              </a:rPr>
              <a:t>CC BY-SA-NC</a:t>
            </a:r>
            <a:endParaRPr lang="en-GB" sz="900"/>
          </a:p>
        </p:txBody>
      </p:sp>
      <p:pic>
        <p:nvPicPr>
          <p:cNvPr id="13" name="Picture 1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xmlns="" id="{A886F00E-17C8-5A4A-F9A7-D303A960CE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4055166" y="5506576"/>
            <a:ext cx="723116" cy="96156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872A902-4D38-B584-69EA-C44B1C6450F3}"/>
              </a:ext>
            </a:extLst>
          </p:cNvPr>
          <p:cNvSpPr txBox="1"/>
          <p:nvPr/>
        </p:nvSpPr>
        <p:spPr>
          <a:xfrm>
            <a:off x="8133958" y="7209011"/>
            <a:ext cx="4835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hlinkClick r:id="rId3" tooltip="https://openoregon.pressbooks.pub/technicalwriting/chapter/10-7-body-of-the-report/"/>
              </a:rPr>
              <a:t>This Photo</a:t>
            </a:r>
            <a:r>
              <a:rPr lang="en-GB" sz="900"/>
              <a:t> by Unknown Author is licensed under </a:t>
            </a:r>
            <a:r>
              <a:rPr lang="en-GB" sz="900">
                <a:hlinkClick r:id="rId4" tooltip="https://creativecommons.org/licenses/by-nc-sa/3.0/"/>
              </a:rPr>
              <a:t>CC BY-SA-NC</a:t>
            </a:r>
            <a:endParaRPr lang="en-GB" sz="900"/>
          </a:p>
        </p:txBody>
      </p:sp>
      <p:pic>
        <p:nvPicPr>
          <p:cNvPr id="15" name="Picture 1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xmlns="" id="{FCCC73CA-96E6-2763-4424-879A815DB5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4339687" y="5581959"/>
            <a:ext cx="723116" cy="96156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A0F3069-D9EE-402A-AFE9-11599A99106B}"/>
              </a:ext>
            </a:extLst>
          </p:cNvPr>
          <p:cNvSpPr txBox="1"/>
          <p:nvPr/>
        </p:nvSpPr>
        <p:spPr>
          <a:xfrm>
            <a:off x="8418479" y="7284394"/>
            <a:ext cx="4835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hlinkClick r:id="rId3" tooltip="https://openoregon.pressbooks.pub/technicalwriting/chapter/10-7-body-of-the-report/"/>
              </a:rPr>
              <a:t>This Photo</a:t>
            </a:r>
            <a:r>
              <a:rPr lang="en-GB" sz="900"/>
              <a:t> by Unknown Author is licensed under </a:t>
            </a:r>
            <a:r>
              <a:rPr lang="en-GB" sz="900">
                <a:hlinkClick r:id="rId4" tooltip="https://creativecommons.org/licenses/by-nc-sa/3.0/"/>
              </a:rPr>
              <a:t>CC BY-SA-NC</a:t>
            </a:r>
            <a:endParaRPr lang="en-GB" sz="90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0894BDB6-3C85-1ECA-CF2C-CA76BB645282}"/>
              </a:ext>
            </a:extLst>
          </p:cNvPr>
          <p:cNvSpPr/>
          <p:nvPr/>
        </p:nvSpPr>
        <p:spPr>
          <a:xfrm>
            <a:off x="3350500" y="4968732"/>
            <a:ext cx="1858648" cy="313386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Albury projects</a:t>
            </a:r>
            <a:endParaRPr lang="en-GB" sz="14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4F1655B7-6E68-D4ED-B4AD-5E5F64CAFF5D}"/>
              </a:ext>
            </a:extLst>
          </p:cNvPr>
          <p:cNvSpPr/>
          <p:nvPr/>
        </p:nvSpPr>
        <p:spPr>
          <a:xfrm>
            <a:off x="6910885" y="3480680"/>
            <a:ext cx="1706602" cy="86264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/>
              <a:t>A set of funding sources and how to access</a:t>
            </a:r>
            <a:endParaRPr lang="en-GB" sz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3034170F-C4AB-93F4-CCA9-536F1CF1E4CE}"/>
              </a:ext>
            </a:extLst>
          </p:cNvPr>
          <p:cNvSpPr txBox="1"/>
          <p:nvPr/>
        </p:nvSpPr>
        <p:spPr>
          <a:xfrm>
            <a:off x="8660243" y="4066322"/>
            <a:ext cx="2254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 set of possible grant sources</a:t>
            </a:r>
            <a:endParaRPr lang="en-GB" sz="1200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9CEB6AB5-B771-EE0B-2927-6B5173BA0C2B}"/>
              </a:ext>
            </a:extLst>
          </p:cNvPr>
          <p:cNvCxnSpPr>
            <a:cxnSpLocks/>
          </p:cNvCxnSpPr>
          <p:nvPr/>
        </p:nvCxnSpPr>
        <p:spPr>
          <a:xfrm flipH="1">
            <a:off x="5563130" y="3929432"/>
            <a:ext cx="1211481" cy="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xmlns="" id="{E664A8A5-3F30-1176-1D84-24BF20815BB9}"/>
              </a:ext>
            </a:extLst>
          </p:cNvPr>
          <p:cNvCxnSpPr>
            <a:cxnSpLocks/>
          </p:cNvCxnSpPr>
          <p:nvPr/>
        </p:nvCxnSpPr>
        <p:spPr>
          <a:xfrm>
            <a:off x="4287326" y="2984738"/>
            <a:ext cx="0" cy="4701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5F6C9310-840D-4E96-01E2-27637081F243}"/>
              </a:ext>
            </a:extLst>
          </p:cNvPr>
          <p:cNvCxnSpPr>
            <a:cxnSpLocks/>
          </p:cNvCxnSpPr>
          <p:nvPr/>
        </p:nvCxnSpPr>
        <p:spPr>
          <a:xfrm>
            <a:off x="4286423" y="4439726"/>
            <a:ext cx="0" cy="4701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239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Immediate Activity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xmlns="" id="{C3744A19-8C3F-4726-89EF-896E55EB74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275300"/>
            <a:ext cx="10482072" cy="4868899"/>
          </a:xfrm>
        </p:spPr>
        <p:txBody>
          <a:bodyPr>
            <a:norm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Immediate activity and progress: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Joint effort with Surrey CC and ZCG to build out an approach and materials to support activity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Policy … </a:t>
            </a:r>
            <a:r>
              <a:rPr lang="en-GB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aligning work with Neighbourhood Plan and Design Statement</a:t>
            </a: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… building into Neighbourhood plan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Community … connecting with other Parish Councils – </a:t>
            </a:r>
            <a:r>
              <a:rPr lang="en-GB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Shalford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Shere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St.Marthas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Suppliers … single supplier list attached…</a:t>
            </a: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consider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Transport … with broader x-Parish Council group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524599774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Custom 1">
      <a:dk1>
        <a:srgbClr val="12224D"/>
      </a:dk1>
      <a:lt1>
        <a:srgbClr val="FFFFFF"/>
      </a:lt1>
      <a:dk2>
        <a:srgbClr val="12224D"/>
      </a:dk2>
      <a:lt2>
        <a:srgbClr val="E6F4F1"/>
      </a:lt2>
      <a:accent1>
        <a:srgbClr val="3CEBFF"/>
      </a:accent1>
      <a:accent2>
        <a:srgbClr val="12224D"/>
      </a:accent2>
      <a:accent3>
        <a:srgbClr val="E6F4F1"/>
      </a:accent3>
      <a:accent4>
        <a:srgbClr val="00ACD0"/>
      </a:accent4>
      <a:accent5>
        <a:srgbClr val="E17225"/>
      </a:accent5>
      <a:accent6>
        <a:srgbClr val="ADADAD"/>
      </a:accent6>
      <a:hlink>
        <a:srgbClr val="00ACD0"/>
      </a:hlink>
      <a:folHlink>
        <a:srgbClr val="E1722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_fixed.potx" id="{9A9BE078-57A7-48B2-9D33-8EFC365D262A}" vid="{66905093-CF97-471D-A25F-2AFDA5521695}"/>
    </a:ext>
  </a:extLst>
</a:theme>
</file>

<file path=ppt/theme/theme2.xml><?xml version="1.0" encoding="utf-8"?>
<a:theme xmlns:a="http://schemas.openxmlformats.org/drawingml/2006/main" name="1_WelcomeDoc">
  <a:themeElements>
    <a:clrScheme name="Custom 1">
      <a:dk1>
        <a:srgbClr val="12224D"/>
      </a:dk1>
      <a:lt1>
        <a:srgbClr val="FFFFFF"/>
      </a:lt1>
      <a:dk2>
        <a:srgbClr val="12224D"/>
      </a:dk2>
      <a:lt2>
        <a:srgbClr val="E6F4F1"/>
      </a:lt2>
      <a:accent1>
        <a:srgbClr val="3CEBFF"/>
      </a:accent1>
      <a:accent2>
        <a:srgbClr val="12224D"/>
      </a:accent2>
      <a:accent3>
        <a:srgbClr val="E6F4F1"/>
      </a:accent3>
      <a:accent4>
        <a:srgbClr val="00ACD0"/>
      </a:accent4>
      <a:accent5>
        <a:srgbClr val="E17225"/>
      </a:accent5>
      <a:accent6>
        <a:srgbClr val="ADADAD"/>
      </a:accent6>
      <a:hlink>
        <a:srgbClr val="00ACD0"/>
      </a:hlink>
      <a:folHlink>
        <a:srgbClr val="E1722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_fixed.potx" id="{9A9BE078-57A7-48B2-9D33-8EFC365D262A}" vid="{66905093-CF97-471D-A25F-2AFDA552169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E0D2E1710E404589CBFE19893E9D8A" ma:contentTypeVersion="13" ma:contentTypeDescription="Create a new document." ma:contentTypeScope="" ma:versionID="1e09385fcf99109b2693bd0315cf5525">
  <xsd:schema xmlns:xsd="http://www.w3.org/2001/XMLSchema" xmlns:xs="http://www.w3.org/2001/XMLSchema" xmlns:p="http://schemas.microsoft.com/office/2006/metadata/properties" xmlns:ns2="08183989-03b0-40b5-89fc-93822ce6a483" xmlns:ns3="45dbe07f-f775-410c-8425-7a040ac18f60" targetNamespace="http://schemas.microsoft.com/office/2006/metadata/properties" ma:root="true" ma:fieldsID="6b1bfea36d0f2db1c65af0429eacf3e0" ns2:_="" ns3:_="">
    <xsd:import namespace="08183989-03b0-40b5-89fc-93822ce6a483"/>
    <xsd:import namespace="45dbe07f-f775-410c-8425-7a040ac18f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183989-03b0-40b5-89fc-93822ce6a4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0829e8fc-7835-48a9-82e1-3cbf09eb7c9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dbe07f-f775-410c-8425-7a040ac18f6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97ca7c3-2126-4683-a803-75e31a2c2b20}" ma:internalName="TaxCatchAll" ma:showField="CatchAllData" ma:web="45dbe07f-f775-410c-8425-7a040ac18f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8183989-03b0-40b5-89fc-93822ce6a483">
      <Terms xmlns="http://schemas.microsoft.com/office/infopath/2007/PartnerControls"/>
    </lcf76f155ced4ddcb4097134ff3c332f>
    <TaxCatchAll xmlns="45dbe07f-f775-410c-8425-7a040ac18f60" xsi:nil="true"/>
  </documentManagement>
</p:properties>
</file>

<file path=customXml/itemProps1.xml><?xml version="1.0" encoding="utf-8"?>
<ds:datastoreItem xmlns:ds="http://schemas.openxmlformats.org/officeDocument/2006/customXml" ds:itemID="{16D91643-CA6A-4867-82FC-F02E4E733942}"/>
</file>

<file path=customXml/itemProps2.xml><?xml version="1.0" encoding="utf-8"?>
<ds:datastoreItem xmlns:ds="http://schemas.openxmlformats.org/officeDocument/2006/customXml" ds:itemID="{5B8232D3-2AFD-4832-AF48-D2DF174F6349}"/>
</file>

<file path=customXml/itemProps3.xml><?xml version="1.0" encoding="utf-8"?>
<ds:datastoreItem xmlns:ds="http://schemas.openxmlformats.org/officeDocument/2006/customXml" ds:itemID="{DC8787C4-9CF3-42CF-BDD9-47070609B739}"/>
</file>

<file path=docProps/app.xml><?xml version="1.0" encoding="utf-8"?>
<Properties xmlns="http://schemas.openxmlformats.org/officeDocument/2006/extended-properties" xmlns:vt="http://schemas.openxmlformats.org/officeDocument/2006/docPropsVTypes">
  <TotalTime>1268</TotalTime>
  <Words>562</Words>
  <Application>Microsoft Office PowerPoint</Application>
  <PresentationFormat>Widescreen</PresentationFormat>
  <Paragraphs>64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Courier New</vt:lpstr>
      <vt:lpstr>Helvetica</vt:lpstr>
      <vt:lpstr>Symbol</vt:lpstr>
      <vt:lpstr>Times New Roman</vt:lpstr>
      <vt:lpstr>Wingdings 3</vt:lpstr>
      <vt:lpstr>WelcomeDoc</vt:lpstr>
      <vt:lpstr>1_WelcomeDoc</vt:lpstr>
      <vt:lpstr>The impacts of Climate on Parish Councils</vt:lpstr>
      <vt:lpstr>Context</vt:lpstr>
      <vt:lpstr>Approach</vt:lpstr>
      <vt:lpstr>Breadth of Considerations</vt:lpstr>
      <vt:lpstr>Outline deliverables</vt:lpstr>
      <vt:lpstr>Immediate Activity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Andi McCann</dc:creator>
  <cp:lastModifiedBy>alburypc</cp:lastModifiedBy>
  <cp:revision>3</cp:revision>
  <dcterms:created xsi:type="dcterms:W3CDTF">2023-01-26T10:01:09Z</dcterms:created>
  <dcterms:modified xsi:type="dcterms:W3CDTF">2023-03-02T19:32:22Z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0x0101000BE0D2E1710E404589CBFE19893E9D8A</vt:lpwstr>
  </property>
  <property fmtid="{D5CDD505-2E9C-101B-9397-08002B2CF9AE}" pid="3" name="Order">
    <vt:r8>1523100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</Properties>
</file>