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0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A99699-C5EE-471F-AB3B-A939C6ACF0B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14431EF-7925-496C-B7E3-41C7D6AD0E5B}">
      <dgm:prSet phldrT="[Text]"/>
      <dgm:spPr/>
      <dgm:t>
        <a:bodyPr/>
        <a:lstStyle/>
        <a:p>
          <a:r>
            <a:rPr lang="en-GB" dirty="0"/>
            <a:t>Onboard supplier</a:t>
          </a:r>
        </a:p>
      </dgm:t>
    </dgm:pt>
    <dgm:pt modelId="{C6D32E8A-C9F5-4767-B114-527321B84020}" type="parTrans" cxnId="{EE2BADAC-B08C-4815-87E1-F56B56E5F391}">
      <dgm:prSet/>
      <dgm:spPr/>
      <dgm:t>
        <a:bodyPr/>
        <a:lstStyle/>
        <a:p>
          <a:endParaRPr lang="en-GB"/>
        </a:p>
      </dgm:t>
    </dgm:pt>
    <dgm:pt modelId="{42EFF34F-648C-40BA-843E-121F1E43B567}" type="sibTrans" cxnId="{EE2BADAC-B08C-4815-87E1-F56B56E5F391}">
      <dgm:prSet/>
      <dgm:spPr/>
      <dgm:t>
        <a:bodyPr/>
        <a:lstStyle/>
        <a:p>
          <a:endParaRPr lang="en-GB"/>
        </a:p>
      </dgm:t>
    </dgm:pt>
    <dgm:pt modelId="{41331254-414D-405D-B1C7-F4EB8177416F}">
      <dgm:prSet phldrT="[Text]"/>
      <dgm:spPr/>
      <dgm:t>
        <a:bodyPr/>
        <a:lstStyle/>
        <a:p>
          <a:r>
            <a:rPr lang="en-GB" dirty="0"/>
            <a:t>Request service</a:t>
          </a:r>
        </a:p>
      </dgm:t>
    </dgm:pt>
    <dgm:pt modelId="{E84221D3-4709-4CE6-9BFE-F06246ACD6D7}" type="parTrans" cxnId="{E40ED87D-E72C-4D2C-9802-3D8CCF584F6C}">
      <dgm:prSet/>
      <dgm:spPr/>
      <dgm:t>
        <a:bodyPr/>
        <a:lstStyle/>
        <a:p>
          <a:endParaRPr lang="en-GB"/>
        </a:p>
      </dgm:t>
    </dgm:pt>
    <dgm:pt modelId="{B7B928C5-42A0-4F55-BE2A-DF448713F3A6}" type="sibTrans" cxnId="{E40ED87D-E72C-4D2C-9802-3D8CCF584F6C}">
      <dgm:prSet/>
      <dgm:spPr/>
      <dgm:t>
        <a:bodyPr/>
        <a:lstStyle/>
        <a:p>
          <a:endParaRPr lang="en-GB"/>
        </a:p>
      </dgm:t>
    </dgm:pt>
    <dgm:pt modelId="{CE2C4A23-4D44-49A3-A465-C686EAB4749A}">
      <dgm:prSet phldrT="[Text]"/>
      <dgm:spPr/>
      <dgm:t>
        <a:bodyPr/>
        <a:lstStyle/>
        <a:p>
          <a:r>
            <a:rPr lang="en-GB" dirty="0"/>
            <a:t>Pay invoice</a:t>
          </a:r>
        </a:p>
      </dgm:t>
    </dgm:pt>
    <dgm:pt modelId="{7DE8F9F9-B3F0-4D3D-AEFD-CC91B0DC9247}" type="parTrans" cxnId="{1F8F0F44-BFC7-4E1E-93CA-7FD7981AA25C}">
      <dgm:prSet/>
      <dgm:spPr/>
      <dgm:t>
        <a:bodyPr/>
        <a:lstStyle/>
        <a:p>
          <a:endParaRPr lang="en-GB"/>
        </a:p>
      </dgm:t>
    </dgm:pt>
    <dgm:pt modelId="{102C4BD0-E9B0-4C57-870E-9104CDE7A670}" type="sibTrans" cxnId="{1F8F0F44-BFC7-4E1E-93CA-7FD7981AA25C}">
      <dgm:prSet/>
      <dgm:spPr/>
      <dgm:t>
        <a:bodyPr/>
        <a:lstStyle/>
        <a:p>
          <a:endParaRPr lang="en-GB"/>
        </a:p>
      </dgm:t>
    </dgm:pt>
    <dgm:pt modelId="{C9E8100B-2C57-4F3E-9CE8-FE760D0A69DB}">
      <dgm:prSet phldrT="[Text]"/>
      <dgm:spPr/>
      <dgm:t>
        <a:bodyPr/>
        <a:lstStyle/>
        <a:p>
          <a:r>
            <a:rPr lang="en-GB" dirty="0"/>
            <a:t>Approve invoice</a:t>
          </a:r>
        </a:p>
      </dgm:t>
    </dgm:pt>
    <dgm:pt modelId="{319E5FB7-D32C-46FD-9E2A-F491FC1C8BF4}" type="parTrans" cxnId="{63E43782-7549-4642-B0A8-BE6DBD9D6272}">
      <dgm:prSet/>
      <dgm:spPr/>
      <dgm:t>
        <a:bodyPr/>
        <a:lstStyle/>
        <a:p>
          <a:endParaRPr lang="en-GB"/>
        </a:p>
      </dgm:t>
    </dgm:pt>
    <dgm:pt modelId="{A90B9A5B-6DEE-4CFD-9737-AF77700331A9}" type="sibTrans" cxnId="{63E43782-7549-4642-B0A8-BE6DBD9D6272}">
      <dgm:prSet/>
      <dgm:spPr/>
      <dgm:t>
        <a:bodyPr/>
        <a:lstStyle/>
        <a:p>
          <a:endParaRPr lang="en-GB"/>
        </a:p>
      </dgm:t>
    </dgm:pt>
    <dgm:pt modelId="{EFF62185-0562-4A3C-8100-59ED02F377FB}">
      <dgm:prSet phldrT="[Text]"/>
      <dgm:spPr/>
      <dgm:t>
        <a:bodyPr/>
        <a:lstStyle/>
        <a:p>
          <a:r>
            <a:rPr lang="en-GB" dirty="0"/>
            <a:t>Update GL Structure</a:t>
          </a:r>
        </a:p>
      </dgm:t>
    </dgm:pt>
    <dgm:pt modelId="{CCF6B0EA-FE2D-40BA-8DD6-2A67DFBABA40}" type="parTrans" cxnId="{B1AB0E01-3130-464E-BF0A-FA7C9E16B787}">
      <dgm:prSet/>
      <dgm:spPr/>
      <dgm:t>
        <a:bodyPr/>
        <a:lstStyle/>
        <a:p>
          <a:endParaRPr lang="en-GB"/>
        </a:p>
      </dgm:t>
    </dgm:pt>
    <dgm:pt modelId="{BC0C9CAA-E4E9-4085-A42C-CA2110F396B9}" type="sibTrans" cxnId="{B1AB0E01-3130-464E-BF0A-FA7C9E16B787}">
      <dgm:prSet/>
      <dgm:spPr/>
      <dgm:t>
        <a:bodyPr/>
        <a:lstStyle/>
        <a:p>
          <a:endParaRPr lang="en-GB"/>
        </a:p>
      </dgm:t>
    </dgm:pt>
    <dgm:pt modelId="{C3CB67F8-8B94-4CE1-9AE1-788164BD9EA6}">
      <dgm:prSet phldrT="[Text]"/>
      <dgm:spPr/>
      <dgm:t>
        <a:bodyPr/>
        <a:lstStyle/>
        <a:p>
          <a:r>
            <a:rPr lang="en-GB" dirty="0"/>
            <a:t>Perform audit</a:t>
          </a:r>
        </a:p>
      </dgm:t>
    </dgm:pt>
    <dgm:pt modelId="{B373F355-1B08-462D-A4FF-537FAB9C676E}" type="parTrans" cxnId="{550928A8-2E7B-4BD5-8307-96F3CD554C1C}">
      <dgm:prSet/>
      <dgm:spPr/>
      <dgm:t>
        <a:bodyPr/>
        <a:lstStyle/>
        <a:p>
          <a:endParaRPr lang="en-GB"/>
        </a:p>
      </dgm:t>
    </dgm:pt>
    <dgm:pt modelId="{3713AE45-B5CD-4F6F-86DF-34C49B3D728C}" type="sibTrans" cxnId="{550928A8-2E7B-4BD5-8307-96F3CD554C1C}">
      <dgm:prSet/>
      <dgm:spPr/>
      <dgm:t>
        <a:bodyPr/>
        <a:lstStyle/>
        <a:p>
          <a:endParaRPr lang="en-GB"/>
        </a:p>
      </dgm:t>
    </dgm:pt>
    <dgm:pt modelId="{09F906B8-546D-47C3-A4DF-8E9EF9D2AC7B}">
      <dgm:prSet phldrT="[Text]"/>
      <dgm:spPr/>
      <dgm:t>
        <a:bodyPr/>
        <a:lstStyle/>
        <a:p>
          <a:r>
            <a:rPr lang="en-GB" dirty="0"/>
            <a:t>Report financials</a:t>
          </a:r>
        </a:p>
      </dgm:t>
    </dgm:pt>
    <dgm:pt modelId="{FE0C18D1-D348-4688-88FE-E4A601E73C89}" type="parTrans" cxnId="{28F5B663-E1A5-4859-B51E-D700EA76A5A7}">
      <dgm:prSet/>
      <dgm:spPr/>
      <dgm:t>
        <a:bodyPr/>
        <a:lstStyle/>
        <a:p>
          <a:endParaRPr lang="en-GB"/>
        </a:p>
      </dgm:t>
    </dgm:pt>
    <dgm:pt modelId="{A0FB84AA-5DF7-424A-807A-D452967A4651}" type="sibTrans" cxnId="{28F5B663-E1A5-4859-B51E-D700EA76A5A7}">
      <dgm:prSet/>
      <dgm:spPr/>
      <dgm:t>
        <a:bodyPr/>
        <a:lstStyle/>
        <a:p>
          <a:endParaRPr lang="en-GB"/>
        </a:p>
      </dgm:t>
    </dgm:pt>
    <dgm:pt modelId="{D6086762-B994-4EBB-A7DE-0F85ABB57A4F}">
      <dgm:prSet phldrT="[Text]"/>
      <dgm:spPr/>
      <dgm:t>
        <a:bodyPr/>
        <a:lstStyle/>
        <a:p>
          <a:r>
            <a:rPr lang="en-GB" dirty="0"/>
            <a:t>Produce draft accounts</a:t>
          </a:r>
        </a:p>
      </dgm:t>
    </dgm:pt>
    <dgm:pt modelId="{B87418FE-CCD5-4BA5-92E6-FC37D8B3D86E}" type="parTrans" cxnId="{9D328BDD-1377-452D-882A-E132EAF4ADED}">
      <dgm:prSet/>
      <dgm:spPr/>
      <dgm:t>
        <a:bodyPr/>
        <a:lstStyle/>
        <a:p>
          <a:endParaRPr lang="en-GB"/>
        </a:p>
      </dgm:t>
    </dgm:pt>
    <dgm:pt modelId="{F34A4678-B4EF-4200-B3EC-797740B7EFF6}" type="sibTrans" cxnId="{9D328BDD-1377-452D-882A-E132EAF4ADED}">
      <dgm:prSet/>
      <dgm:spPr/>
      <dgm:t>
        <a:bodyPr/>
        <a:lstStyle/>
        <a:p>
          <a:endParaRPr lang="en-GB"/>
        </a:p>
      </dgm:t>
    </dgm:pt>
    <dgm:pt modelId="{6D26BD72-19F8-46C2-A49F-B89961F279A2}">
      <dgm:prSet phldrT="[Text]"/>
      <dgm:spPr/>
      <dgm:t>
        <a:bodyPr/>
        <a:lstStyle/>
        <a:p>
          <a:r>
            <a:rPr lang="en-GB" dirty="0"/>
            <a:t>Review  accounts</a:t>
          </a:r>
        </a:p>
      </dgm:t>
    </dgm:pt>
    <dgm:pt modelId="{4AE9E85D-0DB3-48A8-AA20-AC5916D9873E}" type="parTrans" cxnId="{FACF9C1E-8D04-464F-BD37-5208AA24E413}">
      <dgm:prSet/>
      <dgm:spPr/>
      <dgm:t>
        <a:bodyPr/>
        <a:lstStyle/>
        <a:p>
          <a:endParaRPr lang="en-GB"/>
        </a:p>
      </dgm:t>
    </dgm:pt>
    <dgm:pt modelId="{C2CA7C16-C29B-4F06-9DCD-114C82862279}" type="sibTrans" cxnId="{FACF9C1E-8D04-464F-BD37-5208AA24E413}">
      <dgm:prSet/>
      <dgm:spPr/>
      <dgm:t>
        <a:bodyPr/>
        <a:lstStyle/>
        <a:p>
          <a:endParaRPr lang="en-GB"/>
        </a:p>
      </dgm:t>
    </dgm:pt>
    <dgm:pt modelId="{D8AE5E99-ABF4-4BA7-811A-8AE58003B7CD}">
      <dgm:prSet phldrT="[Text]"/>
      <dgm:spPr/>
      <dgm:t>
        <a:bodyPr/>
        <a:lstStyle/>
        <a:p>
          <a:r>
            <a:rPr lang="en-GB" dirty="0"/>
            <a:t>Approve supplier</a:t>
          </a:r>
        </a:p>
      </dgm:t>
    </dgm:pt>
    <dgm:pt modelId="{3488B786-021A-4CF9-9DFF-B39ECD5CAFD2}" type="parTrans" cxnId="{650F9EB1-FBE3-4050-A40D-897D46FB442D}">
      <dgm:prSet/>
      <dgm:spPr/>
      <dgm:t>
        <a:bodyPr/>
        <a:lstStyle/>
        <a:p>
          <a:endParaRPr lang="en-GB"/>
        </a:p>
      </dgm:t>
    </dgm:pt>
    <dgm:pt modelId="{D84D50FF-10DE-4231-A1A7-F755C350CB2B}" type="sibTrans" cxnId="{650F9EB1-FBE3-4050-A40D-897D46FB442D}">
      <dgm:prSet/>
      <dgm:spPr/>
      <dgm:t>
        <a:bodyPr/>
        <a:lstStyle/>
        <a:p>
          <a:endParaRPr lang="en-GB"/>
        </a:p>
      </dgm:t>
    </dgm:pt>
    <dgm:pt modelId="{ED7C94E1-4373-4C96-9FCD-2770F1F0848A}" type="pres">
      <dgm:prSet presAssocID="{63A99699-C5EE-471F-AB3B-A939C6ACF0B7}" presName="Name0" presStyleCnt="0">
        <dgm:presLayoutVars>
          <dgm:dir/>
          <dgm:animLvl val="lvl"/>
          <dgm:resizeHandles val="exact"/>
        </dgm:presLayoutVars>
      </dgm:prSet>
      <dgm:spPr/>
    </dgm:pt>
    <dgm:pt modelId="{47ED4224-172A-40C3-97F2-1CD7252916D5}" type="pres">
      <dgm:prSet presAssocID="{714431EF-7925-496C-B7E3-41C7D6AD0E5B}" presName="parTxOnly" presStyleLbl="node1" presStyleIdx="0" presStyleCnt="10" custLinFactX="2488" custLinFactY="-261951" custLinFactNeighborX="100000" custLinFactNeighborY="-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EDFC9C-0A17-480F-A926-3F86C89550F8}" type="pres">
      <dgm:prSet presAssocID="{42EFF34F-648C-40BA-843E-121F1E43B567}" presName="parTxOnlySpace" presStyleCnt="0"/>
      <dgm:spPr/>
    </dgm:pt>
    <dgm:pt modelId="{2604538B-9E14-4A19-8F67-8DCD10E8C116}" type="pres">
      <dgm:prSet presAssocID="{41331254-414D-405D-B1C7-F4EB8177416F}" presName="parTxOnly" presStyleLbl="node1" presStyleIdx="1" presStyleCnt="10" custLinFactX="129854" custLinFactY="-184153" custLinFactNeighborX="200000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6475C5-F285-409D-B9D5-D7731B8FF8FC}" type="pres">
      <dgm:prSet presAssocID="{B7B928C5-42A0-4F55-BE2A-DF448713F3A6}" presName="parTxOnlySpace" presStyleCnt="0"/>
      <dgm:spPr/>
    </dgm:pt>
    <dgm:pt modelId="{179A1FC3-96C9-4FE8-B6BE-15561E13C0BF}" type="pres">
      <dgm:prSet presAssocID="{CE2C4A23-4D44-49A3-A465-C686EAB4749A}" presName="parTxOnly" presStyleLbl="node1" presStyleIdx="2" presStyleCnt="10" custLinFactX="196039" custLinFactY="-190408" custLinFactNeighborX="200000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34FF5A-DD6A-4E5C-B0A5-2C8C14DCB8C7}" type="pres">
      <dgm:prSet presAssocID="{102C4BD0-E9B0-4C57-870E-9104CDE7A670}" presName="parTxOnlySpace" presStyleCnt="0"/>
      <dgm:spPr/>
    </dgm:pt>
    <dgm:pt modelId="{20A4C6C2-9536-40E1-BAF1-676033007B0B}" type="pres">
      <dgm:prSet presAssocID="{C9E8100B-2C57-4F3E-9CE8-FE760D0A69DB}" presName="parTxOnly" presStyleLbl="node1" presStyleIdx="3" presStyleCnt="10" custLinFactX="12478" custLinFactNeighborX="100000" custLinFactNeighborY="-842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A7E9AB-D958-487F-A7BC-6521E4AC6342}" type="pres">
      <dgm:prSet presAssocID="{A90B9A5B-6DEE-4CFD-9737-AF77700331A9}" presName="parTxOnlySpace" presStyleCnt="0"/>
      <dgm:spPr/>
    </dgm:pt>
    <dgm:pt modelId="{8C914F7D-E9F0-4E08-A488-46F32000AE7E}" type="pres">
      <dgm:prSet presAssocID="{EFF62185-0562-4A3C-8100-59ED02F377FB}" presName="parTxOnly" presStyleLbl="node1" presStyleIdx="4" presStyleCnt="10" custLinFactX="-171063" custLinFactY="-257219" custLinFactNeighborX="-200000" custLinFactNeighborY="-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0AC32B5-608D-4CA0-9848-C97D9E92A95D}" type="pres">
      <dgm:prSet presAssocID="{BC0C9CAA-E4E9-4085-A42C-CA2110F396B9}" presName="parTxOnlySpace" presStyleCnt="0"/>
      <dgm:spPr/>
    </dgm:pt>
    <dgm:pt modelId="{7CA3470C-DFFE-43CD-8B91-4BF48FC18675}" type="pres">
      <dgm:prSet presAssocID="{09F906B8-546D-47C3-A4DF-8E9EF9D2AC7B}" presName="parTxOnly" presStyleLbl="node1" presStyleIdx="5" presStyleCnt="10" custLinFactX="95854" custLinFactY="-185512" custLinFactNeighborX="100000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0BE70A-2EB4-43A6-BE4C-C2138C77117F}" type="pres">
      <dgm:prSet presAssocID="{A0FB84AA-5DF7-424A-807A-D452967A4651}" presName="parTxOnlySpace" presStyleCnt="0"/>
      <dgm:spPr/>
    </dgm:pt>
    <dgm:pt modelId="{BE5E09C9-D617-4626-A939-2B0FFEE7FFA0}" type="pres">
      <dgm:prSet presAssocID="{D6086762-B994-4EBB-A7DE-0F85ABB57A4F}" presName="parTxOnly" presStyleLbl="node1" presStyleIdx="6" presStyleCnt="10" custLinFactX="171063" custLinFactY="-100000" custLinFactNeighborX="200000" custLinFactNeighborY="-1859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BC98A0-35E2-41E9-B506-8B97B7E2B6DA}" type="pres">
      <dgm:prSet presAssocID="{F34A4678-B4EF-4200-B3EC-797740B7EFF6}" presName="parTxOnlySpace" presStyleCnt="0"/>
      <dgm:spPr/>
    </dgm:pt>
    <dgm:pt modelId="{44F16C6C-E834-48F5-B28A-2C1A1EB163DD}" type="pres">
      <dgm:prSet presAssocID="{6D26BD72-19F8-46C2-A49F-B89961F279A2}" presName="parTxOnly" presStyleLbl="node1" presStyleIdx="7" presStyleCnt="10" custLinFactX="86156" custLinFactNeighborX="100000" custLinFactNeighborY="-842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0CCDAF-3443-4F2F-BB36-4A599C998312}" type="pres">
      <dgm:prSet presAssocID="{C2CA7C16-C29B-4F06-9DCD-114C82862279}" presName="parTxOnlySpace" presStyleCnt="0"/>
      <dgm:spPr/>
    </dgm:pt>
    <dgm:pt modelId="{7D56AF3B-FE03-4293-89CF-00EA3AE24FD6}" type="pres">
      <dgm:prSet presAssocID="{D8AE5E99-ABF4-4BA7-811A-8AE58003B7CD}" presName="parTxOnly" presStyleLbl="node1" presStyleIdx="8" presStyleCnt="10" custLinFactX="-551745" custLinFactNeighborX="-600000" custLinFactNeighborY="-868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689172-03E9-4E26-809F-7AFB66D5CEEE}" type="pres">
      <dgm:prSet presAssocID="{D84D50FF-10DE-4231-A1A7-F755C350CB2B}" presName="parTxOnlySpace" presStyleCnt="0"/>
      <dgm:spPr/>
    </dgm:pt>
    <dgm:pt modelId="{E6DA154D-BB5C-49A1-8512-ABFB537B2446}" type="pres">
      <dgm:prSet presAssocID="{C3CB67F8-8B94-4CE1-9AE1-788164BD9EA6}" presName="parTxOnly" presStyleLbl="node1" presStyleIdx="9" presStyleCnt="10" custLinFactX="-58544" custLinFactY="200000" custLinFactNeighborX="-100000" custLinFactNeighborY="2134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848B2A8-1A54-4E4F-8C15-84AA2BD4EF70}" type="presOf" srcId="{09F906B8-546D-47C3-A4DF-8E9EF9D2AC7B}" destId="{7CA3470C-DFFE-43CD-8B91-4BF48FC18675}" srcOrd="0" destOrd="0" presId="urn:microsoft.com/office/officeart/2005/8/layout/chevron1"/>
    <dgm:cxn modelId="{550928A8-2E7B-4BD5-8307-96F3CD554C1C}" srcId="{63A99699-C5EE-471F-AB3B-A939C6ACF0B7}" destId="{C3CB67F8-8B94-4CE1-9AE1-788164BD9EA6}" srcOrd="9" destOrd="0" parTransId="{B373F355-1B08-462D-A4FF-537FAB9C676E}" sibTransId="{3713AE45-B5CD-4F6F-86DF-34C49B3D728C}"/>
    <dgm:cxn modelId="{9D328BDD-1377-452D-882A-E132EAF4ADED}" srcId="{63A99699-C5EE-471F-AB3B-A939C6ACF0B7}" destId="{D6086762-B994-4EBB-A7DE-0F85ABB57A4F}" srcOrd="6" destOrd="0" parTransId="{B87418FE-CCD5-4BA5-92E6-FC37D8B3D86E}" sibTransId="{F34A4678-B4EF-4200-B3EC-797740B7EFF6}"/>
    <dgm:cxn modelId="{5E83D4E3-A738-4EA3-8283-B9CC37825C95}" type="presOf" srcId="{D6086762-B994-4EBB-A7DE-0F85ABB57A4F}" destId="{BE5E09C9-D617-4626-A939-2B0FFEE7FFA0}" srcOrd="0" destOrd="0" presId="urn:microsoft.com/office/officeart/2005/8/layout/chevron1"/>
    <dgm:cxn modelId="{EACF469E-9ECE-49A8-ABE0-D904708A639B}" type="presOf" srcId="{C9E8100B-2C57-4F3E-9CE8-FE760D0A69DB}" destId="{20A4C6C2-9536-40E1-BAF1-676033007B0B}" srcOrd="0" destOrd="0" presId="urn:microsoft.com/office/officeart/2005/8/layout/chevron1"/>
    <dgm:cxn modelId="{72BCB1DC-ADFA-4FA3-A427-EEA4DA5B19D0}" type="presOf" srcId="{714431EF-7925-496C-B7E3-41C7D6AD0E5B}" destId="{47ED4224-172A-40C3-97F2-1CD7252916D5}" srcOrd="0" destOrd="0" presId="urn:microsoft.com/office/officeart/2005/8/layout/chevron1"/>
    <dgm:cxn modelId="{FACF9C1E-8D04-464F-BD37-5208AA24E413}" srcId="{63A99699-C5EE-471F-AB3B-A939C6ACF0B7}" destId="{6D26BD72-19F8-46C2-A49F-B89961F279A2}" srcOrd="7" destOrd="0" parTransId="{4AE9E85D-0DB3-48A8-AA20-AC5916D9873E}" sibTransId="{C2CA7C16-C29B-4F06-9DCD-114C82862279}"/>
    <dgm:cxn modelId="{28F5B663-E1A5-4859-B51E-D700EA76A5A7}" srcId="{63A99699-C5EE-471F-AB3B-A939C6ACF0B7}" destId="{09F906B8-546D-47C3-A4DF-8E9EF9D2AC7B}" srcOrd="5" destOrd="0" parTransId="{FE0C18D1-D348-4688-88FE-E4A601E73C89}" sibTransId="{A0FB84AA-5DF7-424A-807A-D452967A4651}"/>
    <dgm:cxn modelId="{63E43782-7549-4642-B0A8-BE6DBD9D6272}" srcId="{63A99699-C5EE-471F-AB3B-A939C6ACF0B7}" destId="{C9E8100B-2C57-4F3E-9CE8-FE760D0A69DB}" srcOrd="3" destOrd="0" parTransId="{319E5FB7-D32C-46FD-9E2A-F491FC1C8BF4}" sibTransId="{A90B9A5B-6DEE-4CFD-9737-AF77700331A9}"/>
    <dgm:cxn modelId="{B1AB0E01-3130-464E-BF0A-FA7C9E16B787}" srcId="{63A99699-C5EE-471F-AB3B-A939C6ACF0B7}" destId="{EFF62185-0562-4A3C-8100-59ED02F377FB}" srcOrd="4" destOrd="0" parTransId="{CCF6B0EA-FE2D-40BA-8DD6-2A67DFBABA40}" sibTransId="{BC0C9CAA-E4E9-4085-A42C-CA2110F396B9}"/>
    <dgm:cxn modelId="{650F9EB1-FBE3-4050-A40D-897D46FB442D}" srcId="{63A99699-C5EE-471F-AB3B-A939C6ACF0B7}" destId="{D8AE5E99-ABF4-4BA7-811A-8AE58003B7CD}" srcOrd="8" destOrd="0" parTransId="{3488B786-021A-4CF9-9DFF-B39ECD5CAFD2}" sibTransId="{D84D50FF-10DE-4231-A1A7-F755C350CB2B}"/>
    <dgm:cxn modelId="{1F8F0F44-BFC7-4E1E-93CA-7FD7981AA25C}" srcId="{63A99699-C5EE-471F-AB3B-A939C6ACF0B7}" destId="{CE2C4A23-4D44-49A3-A465-C686EAB4749A}" srcOrd="2" destOrd="0" parTransId="{7DE8F9F9-B3F0-4D3D-AEFD-CC91B0DC9247}" sibTransId="{102C4BD0-E9B0-4C57-870E-9104CDE7A670}"/>
    <dgm:cxn modelId="{D04E7A70-6DE3-4E87-AAC5-F2DFDB3809B0}" type="presOf" srcId="{CE2C4A23-4D44-49A3-A465-C686EAB4749A}" destId="{179A1FC3-96C9-4FE8-B6BE-15561E13C0BF}" srcOrd="0" destOrd="0" presId="urn:microsoft.com/office/officeart/2005/8/layout/chevron1"/>
    <dgm:cxn modelId="{F02C440C-6D71-4996-AE63-34184A3DCC77}" type="presOf" srcId="{41331254-414D-405D-B1C7-F4EB8177416F}" destId="{2604538B-9E14-4A19-8F67-8DCD10E8C116}" srcOrd="0" destOrd="0" presId="urn:microsoft.com/office/officeart/2005/8/layout/chevron1"/>
    <dgm:cxn modelId="{A188EC51-A426-4097-AB7A-0A61B828977D}" type="presOf" srcId="{EFF62185-0562-4A3C-8100-59ED02F377FB}" destId="{8C914F7D-E9F0-4E08-A488-46F32000AE7E}" srcOrd="0" destOrd="0" presId="urn:microsoft.com/office/officeart/2005/8/layout/chevron1"/>
    <dgm:cxn modelId="{EE2BADAC-B08C-4815-87E1-F56B56E5F391}" srcId="{63A99699-C5EE-471F-AB3B-A939C6ACF0B7}" destId="{714431EF-7925-496C-B7E3-41C7D6AD0E5B}" srcOrd="0" destOrd="0" parTransId="{C6D32E8A-C9F5-4767-B114-527321B84020}" sibTransId="{42EFF34F-648C-40BA-843E-121F1E43B567}"/>
    <dgm:cxn modelId="{E40ED87D-E72C-4D2C-9802-3D8CCF584F6C}" srcId="{63A99699-C5EE-471F-AB3B-A939C6ACF0B7}" destId="{41331254-414D-405D-B1C7-F4EB8177416F}" srcOrd="1" destOrd="0" parTransId="{E84221D3-4709-4CE6-9BFE-F06246ACD6D7}" sibTransId="{B7B928C5-42A0-4F55-BE2A-DF448713F3A6}"/>
    <dgm:cxn modelId="{0626357D-ED12-4AFD-8D1F-3C99225081AE}" type="presOf" srcId="{63A99699-C5EE-471F-AB3B-A939C6ACF0B7}" destId="{ED7C94E1-4373-4C96-9FCD-2770F1F0848A}" srcOrd="0" destOrd="0" presId="urn:microsoft.com/office/officeart/2005/8/layout/chevron1"/>
    <dgm:cxn modelId="{CC898DF2-3C78-41EA-916A-8C8E868C5948}" type="presOf" srcId="{6D26BD72-19F8-46C2-A49F-B89961F279A2}" destId="{44F16C6C-E834-48F5-B28A-2C1A1EB163DD}" srcOrd="0" destOrd="0" presId="urn:microsoft.com/office/officeart/2005/8/layout/chevron1"/>
    <dgm:cxn modelId="{B5C5DB14-76E1-441E-8FF3-D711F8363974}" type="presOf" srcId="{C3CB67F8-8B94-4CE1-9AE1-788164BD9EA6}" destId="{E6DA154D-BB5C-49A1-8512-ABFB537B2446}" srcOrd="0" destOrd="0" presId="urn:microsoft.com/office/officeart/2005/8/layout/chevron1"/>
    <dgm:cxn modelId="{A491AC56-820D-483A-A4E1-4589013FFF54}" type="presOf" srcId="{D8AE5E99-ABF4-4BA7-811A-8AE58003B7CD}" destId="{7D56AF3B-FE03-4293-89CF-00EA3AE24FD6}" srcOrd="0" destOrd="0" presId="urn:microsoft.com/office/officeart/2005/8/layout/chevron1"/>
    <dgm:cxn modelId="{327D9FF8-3019-40C4-A070-EA74053DE32F}" type="presParOf" srcId="{ED7C94E1-4373-4C96-9FCD-2770F1F0848A}" destId="{47ED4224-172A-40C3-97F2-1CD7252916D5}" srcOrd="0" destOrd="0" presId="urn:microsoft.com/office/officeart/2005/8/layout/chevron1"/>
    <dgm:cxn modelId="{4FEC1637-B5E5-4035-87E3-ACB182A31A3B}" type="presParOf" srcId="{ED7C94E1-4373-4C96-9FCD-2770F1F0848A}" destId="{52EDFC9C-0A17-480F-A926-3F86C89550F8}" srcOrd="1" destOrd="0" presId="urn:microsoft.com/office/officeart/2005/8/layout/chevron1"/>
    <dgm:cxn modelId="{B0CBE74A-6F54-4F96-97B6-D8176913D65F}" type="presParOf" srcId="{ED7C94E1-4373-4C96-9FCD-2770F1F0848A}" destId="{2604538B-9E14-4A19-8F67-8DCD10E8C116}" srcOrd="2" destOrd="0" presId="urn:microsoft.com/office/officeart/2005/8/layout/chevron1"/>
    <dgm:cxn modelId="{5E57E788-04D5-4C76-8C5A-48243B3A3191}" type="presParOf" srcId="{ED7C94E1-4373-4C96-9FCD-2770F1F0848A}" destId="{616475C5-F285-409D-B9D5-D7731B8FF8FC}" srcOrd="3" destOrd="0" presId="urn:microsoft.com/office/officeart/2005/8/layout/chevron1"/>
    <dgm:cxn modelId="{E5860FA5-DFE2-4068-B69B-9C06C364B9BD}" type="presParOf" srcId="{ED7C94E1-4373-4C96-9FCD-2770F1F0848A}" destId="{179A1FC3-96C9-4FE8-B6BE-15561E13C0BF}" srcOrd="4" destOrd="0" presId="urn:microsoft.com/office/officeart/2005/8/layout/chevron1"/>
    <dgm:cxn modelId="{F431541C-DB51-489B-8CE4-98A2CFB8611D}" type="presParOf" srcId="{ED7C94E1-4373-4C96-9FCD-2770F1F0848A}" destId="{3534FF5A-DD6A-4E5C-B0A5-2C8C14DCB8C7}" srcOrd="5" destOrd="0" presId="urn:microsoft.com/office/officeart/2005/8/layout/chevron1"/>
    <dgm:cxn modelId="{E28C9E09-6936-4EA4-A1E7-D75DBEB75530}" type="presParOf" srcId="{ED7C94E1-4373-4C96-9FCD-2770F1F0848A}" destId="{20A4C6C2-9536-40E1-BAF1-676033007B0B}" srcOrd="6" destOrd="0" presId="urn:microsoft.com/office/officeart/2005/8/layout/chevron1"/>
    <dgm:cxn modelId="{90D3E883-94FC-4B2A-8359-CDAFB7781C19}" type="presParOf" srcId="{ED7C94E1-4373-4C96-9FCD-2770F1F0848A}" destId="{2AA7E9AB-D958-487F-A7BC-6521E4AC6342}" srcOrd="7" destOrd="0" presId="urn:microsoft.com/office/officeart/2005/8/layout/chevron1"/>
    <dgm:cxn modelId="{0A2FE86E-4DFD-475C-913D-5A5FC65110C4}" type="presParOf" srcId="{ED7C94E1-4373-4C96-9FCD-2770F1F0848A}" destId="{8C914F7D-E9F0-4E08-A488-46F32000AE7E}" srcOrd="8" destOrd="0" presId="urn:microsoft.com/office/officeart/2005/8/layout/chevron1"/>
    <dgm:cxn modelId="{19F2399C-373D-4CEF-8FBC-09F1C5EDBE99}" type="presParOf" srcId="{ED7C94E1-4373-4C96-9FCD-2770F1F0848A}" destId="{B0AC32B5-608D-4CA0-9848-C97D9E92A95D}" srcOrd="9" destOrd="0" presId="urn:microsoft.com/office/officeart/2005/8/layout/chevron1"/>
    <dgm:cxn modelId="{6DC44C05-CDB4-42D8-B7D6-11A7F2BF4FBB}" type="presParOf" srcId="{ED7C94E1-4373-4C96-9FCD-2770F1F0848A}" destId="{7CA3470C-DFFE-43CD-8B91-4BF48FC18675}" srcOrd="10" destOrd="0" presId="urn:microsoft.com/office/officeart/2005/8/layout/chevron1"/>
    <dgm:cxn modelId="{A7A5BD53-784D-4A89-B221-ADBC1BD5D726}" type="presParOf" srcId="{ED7C94E1-4373-4C96-9FCD-2770F1F0848A}" destId="{B50BE70A-2EB4-43A6-BE4C-C2138C77117F}" srcOrd="11" destOrd="0" presId="urn:microsoft.com/office/officeart/2005/8/layout/chevron1"/>
    <dgm:cxn modelId="{2FDA9B09-0A39-4FC9-BEA5-78B59E7FC434}" type="presParOf" srcId="{ED7C94E1-4373-4C96-9FCD-2770F1F0848A}" destId="{BE5E09C9-D617-4626-A939-2B0FFEE7FFA0}" srcOrd="12" destOrd="0" presId="urn:microsoft.com/office/officeart/2005/8/layout/chevron1"/>
    <dgm:cxn modelId="{88451FE7-3502-4B57-98A5-1ED39BDBACED}" type="presParOf" srcId="{ED7C94E1-4373-4C96-9FCD-2770F1F0848A}" destId="{38BC98A0-35E2-41E9-B506-8B97B7E2B6DA}" srcOrd="13" destOrd="0" presId="urn:microsoft.com/office/officeart/2005/8/layout/chevron1"/>
    <dgm:cxn modelId="{7FA9F870-4DC6-4C3D-909B-CC081D97227D}" type="presParOf" srcId="{ED7C94E1-4373-4C96-9FCD-2770F1F0848A}" destId="{44F16C6C-E834-48F5-B28A-2C1A1EB163DD}" srcOrd="14" destOrd="0" presId="urn:microsoft.com/office/officeart/2005/8/layout/chevron1"/>
    <dgm:cxn modelId="{7CC81727-89B2-4164-90E3-5C33394CEB2D}" type="presParOf" srcId="{ED7C94E1-4373-4C96-9FCD-2770F1F0848A}" destId="{5A0CCDAF-3443-4F2F-BB36-4A599C998312}" srcOrd="15" destOrd="0" presId="urn:microsoft.com/office/officeart/2005/8/layout/chevron1"/>
    <dgm:cxn modelId="{97589229-15B2-4F57-884B-1D754D6FF6D2}" type="presParOf" srcId="{ED7C94E1-4373-4C96-9FCD-2770F1F0848A}" destId="{7D56AF3B-FE03-4293-89CF-00EA3AE24FD6}" srcOrd="16" destOrd="0" presId="urn:microsoft.com/office/officeart/2005/8/layout/chevron1"/>
    <dgm:cxn modelId="{A042E739-60BD-44F6-8912-254056A1F0DB}" type="presParOf" srcId="{ED7C94E1-4373-4C96-9FCD-2770F1F0848A}" destId="{D5689172-03E9-4E26-809F-7AFB66D5CEEE}" srcOrd="17" destOrd="0" presId="urn:microsoft.com/office/officeart/2005/8/layout/chevron1"/>
    <dgm:cxn modelId="{E975881E-790B-46FC-AACD-D047B698B1E6}" type="presParOf" srcId="{ED7C94E1-4373-4C96-9FCD-2770F1F0848A}" destId="{E6DA154D-BB5C-49A1-8512-ABFB537B2446}" srcOrd="1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ED4224-172A-40C3-97F2-1CD7252916D5}">
      <dsp:nvSpPr>
        <dsp:cNvPr id="0" name=""/>
        <dsp:cNvSpPr/>
      </dsp:nvSpPr>
      <dsp:spPr>
        <a:xfrm>
          <a:off x="112506" y="523521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Onboard supplier</a:t>
          </a:r>
        </a:p>
      </dsp:txBody>
      <dsp:txXfrm>
        <a:off x="291100" y="523521"/>
        <a:ext cx="535781" cy="357187"/>
      </dsp:txXfrm>
    </dsp:sp>
    <dsp:sp modelId="{2604538B-9E14-4A19-8F67-8DCD10E8C116}">
      <dsp:nvSpPr>
        <dsp:cNvPr id="0" name=""/>
        <dsp:cNvSpPr/>
      </dsp:nvSpPr>
      <dsp:spPr>
        <a:xfrm>
          <a:off x="2142813" y="1158593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Request service</a:t>
          </a:r>
        </a:p>
      </dsp:txBody>
      <dsp:txXfrm>
        <a:off x="2321407" y="1158593"/>
        <a:ext cx="535781" cy="357187"/>
      </dsp:txXfrm>
    </dsp:sp>
    <dsp:sp modelId="{179A1FC3-96C9-4FE8-B6BE-15561E13C0BF}">
      <dsp:nvSpPr>
        <dsp:cNvPr id="0" name=""/>
        <dsp:cNvSpPr/>
      </dsp:nvSpPr>
      <dsp:spPr>
        <a:xfrm>
          <a:off x="3537496" y="1136251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Pay invoice</a:t>
          </a:r>
        </a:p>
      </dsp:txBody>
      <dsp:txXfrm>
        <a:off x="3716090" y="1136251"/>
        <a:ext cx="535781" cy="357187"/>
      </dsp:txXfrm>
    </dsp:sp>
    <dsp:sp modelId="{20A4C6C2-9536-40E1-BAF1-676033007B0B}">
      <dsp:nvSpPr>
        <dsp:cNvPr id="0" name=""/>
        <dsp:cNvSpPr/>
      </dsp:nvSpPr>
      <dsp:spPr>
        <a:xfrm>
          <a:off x="2612729" y="2229830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Approve invoice</a:t>
          </a:r>
        </a:p>
      </dsp:txBody>
      <dsp:txXfrm>
        <a:off x="2791323" y="2229830"/>
        <a:ext cx="535781" cy="357187"/>
      </dsp:txXfrm>
    </dsp:sp>
    <dsp:sp modelId="{8C914F7D-E9F0-4E08-A488-46F32000AE7E}">
      <dsp:nvSpPr>
        <dsp:cNvPr id="0" name=""/>
        <dsp:cNvSpPr/>
      </dsp:nvSpPr>
      <dsp:spPr>
        <a:xfrm>
          <a:off x="1509546" y="540423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Update GL Structure</a:t>
          </a:r>
        </a:p>
      </dsp:txBody>
      <dsp:txXfrm>
        <a:off x="1688140" y="540423"/>
        <a:ext cx="535781" cy="357187"/>
      </dsp:txXfrm>
    </dsp:sp>
    <dsp:sp modelId="{7CA3470C-DFFE-43CD-8B91-4BF48FC18675}">
      <dsp:nvSpPr>
        <dsp:cNvPr id="0" name=""/>
        <dsp:cNvSpPr/>
      </dsp:nvSpPr>
      <dsp:spPr>
        <a:xfrm>
          <a:off x="4964594" y="1153739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Report financials</a:t>
          </a:r>
        </a:p>
      </dsp:txBody>
      <dsp:txXfrm>
        <a:off x="5143188" y="1153739"/>
        <a:ext cx="535781" cy="357187"/>
      </dsp:txXfrm>
    </dsp:sp>
    <dsp:sp modelId="{BE5E09C9-D617-4626-A939-2B0FFEE7FFA0}">
      <dsp:nvSpPr>
        <dsp:cNvPr id="0" name=""/>
        <dsp:cNvSpPr/>
      </dsp:nvSpPr>
      <dsp:spPr>
        <a:xfrm>
          <a:off x="6529156" y="1509490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Produce draft accounts</a:t>
          </a:r>
        </a:p>
      </dsp:txBody>
      <dsp:txXfrm>
        <a:off x="6707750" y="1509490"/>
        <a:ext cx="535781" cy="357187"/>
      </dsp:txXfrm>
    </dsp:sp>
    <dsp:sp modelId="{44F16C6C-E834-48F5-B28A-2C1A1EB163DD}">
      <dsp:nvSpPr>
        <dsp:cNvPr id="0" name=""/>
        <dsp:cNvSpPr/>
      </dsp:nvSpPr>
      <dsp:spPr>
        <a:xfrm>
          <a:off x="6485338" y="2229830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Review  accounts</a:t>
          </a:r>
        </a:p>
      </dsp:txBody>
      <dsp:txXfrm>
        <a:off x="6663932" y="2229830"/>
        <a:ext cx="535781" cy="357187"/>
      </dsp:txXfrm>
    </dsp:sp>
    <dsp:sp modelId="{7D56AF3B-FE03-4293-89CF-00EA3AE24FD6}">
      <dsp:nvSpPr>
        <dsp:cNvPr id="0" name=""/>
        <dsp:cNvSpPr/>
      </dsp:nvSpPr>
      <dsp:spPr>
        <a:xfrm>
          <a:off x="967675" y="2220540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Approve supplier</a:t>
          </a:r>
        </a:p>
      </dsp:txBody>
      <dsp:txXfrm>
        <a:off x="1146269" y="2220540"/>
        <a:ext cx="535781" cy="357187"/>
      </dsp:txXfrm>
    </dsp:sp>
    <dsp:sp modelId="{E6DA154D-BB5C-49A1-8512-ABFB537B2446}">
      <dsp:nvSpPr>
        <dsp:cNvPr id="0" name=""/>
        <dsp:cNvSpPr/>
      </dsp:nvSpPr>
      <dsp:spPr>
        <a:xfrm>
          <a:off x="6621962" y="4007527"/>
          <a:ext cx="892968" cy="3571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Perform audit</a:t>
          </a:r>
        </a:p>
      </dsp:txBody>
      <dsp:txXfrm>
        <a:off x="6800556" y="4007527"/>
        <a:ext cx="535781" cy="357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252483-2AF2-9FD2-FAFE-B23D43BB3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C3053D0-E90B-9BDE-931E-46970AA19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C34BEC-6190-0ED4-64CD-BA1BE9467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E5BA44-1796-C911-CE11-57C8C3C24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AC365C-420A-78DC-8481-978E6C58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7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4611F2-FD79-5EA0-2BC9-FA984BB15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039FABF-683F-A2C6-67B1-C569C7E5F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0AB424-DA44-6EED-E3F6-236ACE2B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24F9B7-7124-F616-2B88-8037FBAD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4CAC64-E866-A35B-0670-62179F558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4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328F071-FD38-A5EB-66E2-220E30D466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0F7A00A-33D6-8875-3116-C7C2A2BD0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F70E23-4EA9-DBAC-03D0-FA94EA12D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47E96C-9230-E54A-F945-9A571EBE1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7A5C01-260A-F248-61DD-B9145990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D697C0-02A1-E29D-A00D-FC815465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30BDD1-6457-1DC3-F10F-74292B164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C236FF-A84E-A4F7-7D25-B5F7F68AA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431158A-AF8E-2302-C9F5-C538CE08F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A6E31E-7BE6-1A73-B342-1B7C5F352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552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8278FE-1B21-E354-A2AD-B2068DA8A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E71C106-5F4F-CBA6-9848-F05C7DA5E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389BFF-7076-360C-E149-C544EABAD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195A4D-479A-38B0-01CB-4689E0845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FD9C97-1F70-9308-BEA4-EB1B2D12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6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525BE5-8A4E-4B9C-64C2-C856A9758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39DFA9-A42E-CD60-7E13-D9C321E567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D910E2F-834F-D6AC-1E42-724146D7E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53D1C1-D2F2-016A-36C5-B08A7C72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4009FD-A2F9-4DBB-8B75-25EE154E4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378F5D7-86BD-67A3-02AC-75174AC9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26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950F8D-9FA0-6CE3-6C7C-446B3FAE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3EB3B7E-97EB-7E64-236A-2B47FBF67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1785EC6-C71D-6AED-0F75-0A9F78EE5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26DD9BD-6B29-BE6C-1A29-AE43F1573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B1E7C2-528D-7870-1925-85616691F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E810177-CE0F-34D8-6F96-4605E293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190B7C7-C304-4028-1E9F-887C08FA6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C187D1C-5093-AD35-8827-13983BDE3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32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A4BA0F-2D18-0636-CDB9-2E85201C3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828B3D4-9304-0DF0-5961-BBF19117F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F8050F-E473-660A-775C-25EE7DAEF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07C2191-C81A-C2E6-DD88-2E6779DD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37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5B58F8A-6850-AF9F-9021-8CB36CD6C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F0C6718-64AC-8E1A-B76E-AA8AC5919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49EB4CD-BDB3-5724-4BDA-F49649D7C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76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554B14-0983-C901-B33C-011F57220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64C73F-6B49-6B0D-1F7B-36CF16675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6B4ED5D-B5FA-0E13-9340-BF0271F8D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3F3CD8-9FBA-66CD-0753-36876E83F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0637E61-88CB-EBCD-F79F-9B4DD313A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AD1CB4-F84A-6983-863A-8A7ABBD76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36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3C8676-BA02-AD74-32AA-A0ADDE4F3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8132060-95E5-F8B9-4291-C07363A99E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DFB7B1-E40D-3225-70D8-1329F044F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D9C166-EAFD-7DC2-3EC1-485888FF8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89DD305-CA8C-CD61-480B-51C61960B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10F2CF-F03C-BC8E-E222-56EF24FC7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2356E3B-EF83-45BF-5DF3-52C945714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DF91015-FF2C-0640-3C11-FF028BA90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F8EDFA-5FF5-C0EE-C7D6-D311E23A7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CF707-08D9-41BF-8C89-9DCCF2BDC256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33D22E-1806-301B-2AB7-8381096EE9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B7A91E-116E-DFE5-3870-22E7ACAB2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003B-B7E3-4847-A8C4-66569C710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05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542C2C2-0B99-4248-7F6A-D8F8DF2FE08F}"/>
              </a:ext>
            </a:extLst>
          </p:cNvPr>
          <p:cNvSpPr/>
          <p:nvPr/>
        </p:nvSpPr>
        <p:spPr>
          <a:xfrm>
            <a:off x="1763751" y="880945"/>
            <a:ext cx="8664498" cy="44218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FC878D8E-C838-AA80-FC3D-3B9B0EF0B2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089814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37432AC-02E1-5995-EF47-E2FB8F5BB9F5}"/>
              </a:ext>
            </a:extLst>
          </p:cNvPr>
          <p:cNvSpPr txBox="1"/>
          <p:nvPr/>
        </p:nvSpPr>
        <p:spPr>
          <a:xfrm>
            <a:off x="671071" y="1260088"/>
            <a:ext cx="4812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RFO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8D9D62E-31A1-8D4F-D401-440DE54E3C76}"/>
              </a:ext>
            </a:extLst>
          </p:cNvPr>
          <p:cNvSpPr txBox="1"/>
          <p:nvPr/>
        </p:nvSpPr>
        <p:spPr>
          <a:xfrm>
            <a:off x="671071" y="2984808"/>
            <a:ext cx="96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Councillor </a:t>
            </a:r>
          </a:p>
          <a:p>
            <a:r>
              <a:rPr lang="en-GB" sz="1400" dirty="0"/>
              <a:t>(2from3)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78DD7D1-A151-284F-C50D-B1EE3070B044}"/>
              </a:ext>
            </a:extLst>
          </p:cNvPr>
          <p:cNvSpPr txBox="1"/>
          <p:nvPr/>
        </p:nvSpPr>
        <p:spPr>
          <a:xfrm>
            <a:off x="691269" y="3912957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Council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80D8A92-34A0-9224-F70F-5C887E30FDC8}"/>
              </a:ext>
            </a:extLst>
          </p:cNvPr>
          <p:cNvSpPr txBox="1"/>
          <p:nvPr/>
        </p:nvSpPr>
        <p:spPr>
          <a:xfrm>
            <a:off x="691268" y="4994997"/>
            <a:ext cx="735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Auditor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xmlns="" id="{B2F018F9-AE2C-A1AE-E92B-E82657E61DF5}"/>
              </a:ext>
            </a:extLst>
          </p:cNvPr>
          <p:cNvSpPr/>
          <p:nvPr/>
        </p:nvSpPr>
        <p:spPr>
          <a:xfrm>
            <a:off x="8274205" y="2319454"/>
            <a:ext cx="111512" cy="1784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E94F3F4A-3DEF-2688-CCCE-AA58C4FB142F}"/>
              </a:ext>
            </a:extLst>
          </p:cNvPr>
          <p:cNvCxnSpPr/>
          <p:nvPr/>
        </p:nvCxnSpPr>
        <p:spPr>
          <a:xfrm>
            <a:off x="8385717" y="2408665"/>
            <a:ext cx="268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8FF82EDD-0F66-0021-6647-7CF7A9154F07}"/>
              </a:ext>
            </a:extLst>
          </p:cNvPr>
          <p:cNvCxnSpPr/>
          <p:nvPr/>
        </p:nvCxnSpPr>
        <p:spPr>
          <a:xfrm>
            <a:off x="8954429" y="2609386"/>
            <a:ext cx="0" cy="330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5D7D20B8-2CCC-984F-6570-30379A1D5E31}"/>
              </a:ext>
            </a:extLst>
          </p:cNvPr>
          <p:cNvGrpSpPr/>
          <p:nvPr/>
        </p:nvGrpSpPr>
        <p:grpSpPr>
          <a:xfrm>
            <a:off x="9233451" y="3734363"/>
            <a:ext cx="892968" cy="357187"/>
            <a:chOff x="6485338" y="2229830"/>
            <a:chExt cx="892968" cy="357187"/>
          </a:xfrm>
        </p:grpSpPr>
        <p:sp>
          <p:nvSpPr>
            <p:cNvPr id="16" name="Arrow: Chevron 15">
              <a:extLst>
                <a:ext uri="{FF2B5EF4-FFF2-40B4-BE49-F238E27FC236}">
                  <a16:creationId xmlns:a16="http://schemas.microsoft.com/office/drawing/2014/main" xmlns="" id="{F8D1928B-AF58-A995-9989-D12BC97EC727}"/>
                </a:ext>
              </a:extLst>
            </p:cNvPr>
            <p:cNvSpPr/>
            <p:nvPr/>
          </p:nvSpPr>
          <p:spPr>
            <a:xfrm>
              <a:off x="6485338" y="2229830"/>
              <a:ext cx="892968" cy="35718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Arrow: Chevron 4">
              <a:extLst>
                <a:ext uri="{FF2B5EF4-FFF2-40B4-BE49-F238E27FC236}">
                  <a16:creationId xmlns:a16="http://schemas.microsoft.com/office/drawing/2014/main" xmlns="" id="{DFB267C6-C6EF-A6E9-2C24-651249A1BB93}"/>
                </a:ext>
              </a:extLst>
            </p:cNvPr>
            <p:cNvSpPr txBox="1"/>
            <p:nvPr/>
          </p:nvSpPr>
          <p:spPr>
            <a:xfrm>
              <a:off x="6663932" y="2229830"/>
              <a:ext cx="535781" cy="357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/>
                <a:t>Agree final accounts</a:t>
              </a:r>
            </a:p>
          </p:txBody>
        </p:sp>
      </p:grp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5B1DFC4F-A0B3-278D-F7AA-BADD69215F7E}"/>
              </a:ext>
            </a:extLst>
          </p:cNvPr>
          <p:cNvCxnSpPr/>
          <p:nvPr/>
        </p:nvCxnSpPr>
        <p:spPr>
          <a:xfrm>
            <a:off x="9456234" y="2408663"/>
            <a:ext cx="0" cy="1325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4EBBF33B-3B5B-EABB-11BF-A0D0473AE32F}"/>
              </a:ext>
            </a:extLst>
          </p:cNvPr>
          <p:cNvSpPr/>
          <p:nvPr/>
        </p:nvSpPr>
        <p:spPr>
          <a:xfrm>
            <a:off x="8396867" y="4816578"/>
            <a:ext cx="111512" cy="1784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812A9D1C-16F2-1DD1-9973-37D28FB2839D}"/>
              </a:ext>
            </a:extLst>
          </p:cNvPr>
          <p:cNvCxnSpPr/>
          <p:nvPr/>
        </p:nvCxnSpPr>
        <p:spPr>
          <a:xfrm>
            <a:off x="8519841" y="4905787"/>
            <a:ext cx="268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15C095E-AB0A-FEEE-42A5-BA46D7666A67}"/>
              </a:ext>
            </a:extLst>
          </p:cNvPr>
          <p:cNvSpPr txBox="1"/>
          <p:nvPr/>
        </p:nvSpPr>
        <p:spPr>
          <a:xfrm>
            <a:off x="691268" y="301083"/>
            <a:ext cx="4775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Albury Parish Council – Financial Process Outline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A4907E79-097C-543D-7D7D-E4A007D39AF5}"/>
              </a:ext>
            </a:extLst>
          </p:cNvPr>
          <p:cNvCxnSpPr/>
          <p:nvPr/>
        </p:nvCxnSpPr>
        <p:spPr>
          <a:xfrm flipH="1">
            <a:off x="2665141" y="1770330"/>
            <a:ext cx="19626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xmlns="" id="{1F941EA7-3ED3-6CE7-20EC-23E8E0762008}"/>
              </a:ext>
            </a:extLst>
          </p:cNvPr>
          <p:cNvCxnSpPr/>
          <p:nvPr/>
        </p:nvCxnSpPr>
        <p:spPr>
          <a:xfrm flipV="1">
            <a:off x="2665141" y="1567865"/>
            <a:ext cx="0" cy="216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3248B58C-C5F9-C5A8-6AC3-DE61B3886175}"/>
              </a:ext>
            </a:extLst>
          </p:cNvPr>
          <p:cNvCxnSpPr/>
          <p:nvPr/>
        </p:nvCxnSpPr>
        <p:spPr>
          <a:xfrm>
            <a:off x="2999678" y="1413976"/>
            <a:ext cx="0" cy="1526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F22AFB4E-719A-7B80-FDBE-C44462AD1ECF}"/>
              </a:ext>
            </a:extLst>
          </p:cNvPr>
          <p:cNvCxnSpPr/>
          <p:nvPr/>
        </p:nvCxnSpPr>
        <p:spPr>
          <a:xfrm flipV="1">
            <a:off x="3902927" y="1567865"/>
            <a:ext cx="0" cy="202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xmlns="" id="{30E48F6E-B768-C7B2-0D75-0F4AD4026294}"/>
              </a:ext>
            </a:extLst>
          </p:cNvPr>
          <p:cNvCxnSpPr/>
          <p:nvPr/>
        </p:nvCxnSpPr>
        <p:spPr>
          <a:xfrm>
            <a:off x="4984595" y="2074127"/>
            <a:ext cx="0" cy="866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F9495564-7D70-6FE1-911A-EEF8110678CE}"/>
              </a:ext>
            </a:extLst>
          </p:cNvPr>
          <p:cNvCxnSpPr/>
          <p:nvPr/>
        </p:nvCxnSpPr>
        <p:spPr>
          <a:xfrm flipV="1">
            <a:off x="5511282" y="2096428"/>
            <a:ext cx="0" cy="1030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131A8A0F-B935-C1A7-490C-AAF757ED595B}"/>
              </a:ext>
            </a:extLst>
          </p:cNvPr>
          <p:cNvCxnSpPr/>
          <p:nvPr/>
        </p:nvCxnSpPr>
        <p:spPr>
          <a:xfrm flipV="1">
            <a:off x="4627756" y="1784195"/>
            <a:ext cx="0" cy="111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E37CDD6E-3B92-3B0C-9417-75A94DEA0B2E}"/>
              </a:ext>
            </a:extLst>
          </p:cNvPr>
          <p:cNvCxnSpPr/>
          <p:nvPr/>
        </p:nvCxnSpPr>
        <p:spPr>
          <a:xfrm>
            <a:off x="6490010" y="2074127"/>
            <a:ext cx="5687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4630E4C1-E5EE-12C7-F9C6-12B2E251D7D8}"/>
              </a:ext>
            </a:extLst>
          </p:cNvPr>
          <p:cNvGrpSpPr/>
          <p:nvPr/>
        </p:nvGrpSpPr>
        <p:grpSpPr>
          <a:xfrm>
            <a:off x="7058722" y="3739290"/>
            <a:ext cx="892968" cy="357187"/>
            <a:chOff x="4964594" y="1153739"/>
            <a:chExt cx="892968" cy="357187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xmlns="" id="{C577FD98-604A-1465-43BC-2C34BBB0391E}"/>
                </a:ext>
              </a:extLst>
            </p:cNvPr>
            <p:cNvSpPr/>
            <p:nvPr/>
          </p:nvSpPr>
          <p:spPr>
            <a:xfrm>
              <a:off x="4964594" y="1153739"/>
              <a:ext cx="892968" cy="35718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Arrow: Chevron 4">
              <a:extLst>
                <a:ext uri="{FF2B5EF4-FFF2-40B4-BE49-F238E27FC236}">
                  <a16:creationId xmlns:a16="http://schemas.microsoft.com/office/drawing/2014/main" xmlns="" id="{5B4F8C53-4B9C-CA59-F02F-835B9CA7271D}"/>
                </a:ext>
              </a:extLst>
            </p:cNvPr>
            <p:cNvSpPr txBox="1"/>
            <p:nvPr/>
          </p:nvSpPr>
          <p:spPr>
            <a:xfrm>
              <a:off x="5143188" y="1153739"/>
              <a:ext cx="535781" cy="357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/>
                <a:t>Review financials</a:t>
              </a:r>
            </a:p>
          </p:txBody>
        </p:sp>
      </p:grp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xmlns="" id="{091878E9-C8C6-A2A9-6BEC-EF02898C2B1A}"/>
              </a:ext>
            </a:extLst>
          </p:cNvPr>
          <p:cNvCxnSpPr/>
          <p:nvPr/>
        </p:nvCxnSpPr>
        <p:spPr>
          <a:xfrm>
            <a:off x="7505206" y="2177090"/>
            <a:ext cx="0" cy="1557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xmlns="" id="{71C5060D-7483-E10F-2018-891393AD7FDC}"/>
              </a:ext>
            </a:extLst>
          </p:cNvPr>
          <p:cNvSpPr/>
          <p:nvPr/>
        </p:nvSpPr>
        <p:spPr>
          <a:xfrm>
            <a:off x="7066861" y="1321642"/>
            <a:ext cx="111512" cy="1784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xmlns="" id="{981C0E62-3BEC-6554-8E31-E08ACF1239DE}"/>
              </a:ext>
            </a:extLst>
          </p:cNvPr>
          <p:cNvCxnSpPr>
            <a:cxnSpLocks/>
          </p:cNvCxnSpPr>
          <p:nvPr/>
        </p:nvCxnSpPr>
        <p:spPr>
          <a:xfrm>
            <a:off x="7119605" y="1533054"/>
            <a:ext cx="0" cy="272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994A8504-F7C1-48BD-7925-3071814C2BF8}"/>
              </a:ext>
            </a:extLst>
          </p:cNvPr>
          <p:cNvCxnSpPr/>
          <p:nvPr/>
        </p:nvCxnSpPr>
        <p:spPr>
          <a:xfrm>
            <a:off x="3902927" y="2047358"/>
            <a:ext cx="268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xmlns="" id="{60749031-1CED-602F-8E44-EE877ED4CCD2}"/>
              </a:ext>
            </a:extLst>
          </p:cNvPr>
          <p:cNvSpPr/>
          <p:nvPr/>
        </p:nvSpPr>
        <p:spPr>
          <a:xfrm>
            <a:off x="3748439" y="1948266"/>
            <a:ext cx="111512" cy="1784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0BEA1931-FE5F-CA52-9EE8-B328E94C1BAB}"/>
              </a:ext>
            </a:extLst>
          </p:cNvPr>
          <p:cNvSpPr txBox="1"/>
          <p:nvPr/>
        </p:nvSpPr>
        <p:spPr>
          <a:xfrm>
            <a:off x="3370362" y="1956703"/>
            <a:ext cx="4427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62FE7B71-903A-1F24-A36D-0ED919DF5D48}"/>
              </a:ext>
            </a:extLst>
          </p:cNvPr>
          <p:cNvSpPr txBox="1"/>
          <p:nvPr/>
        </p:nvSpPr>
        <p:spPr>
          <a:xfrm>
            <a:off x="7747101" y="2321366"/>
            <a:ext cx="550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Annual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958AC718-09CC-4354-DD08-5EDBFFDD4A4B}"/>
              </a:ext>
            </a:extLst>
          </p:cNvPr>
          <p:cNvSpPr txBox="1"/>
          <p:nvPr/>
        </p:nvSpPr>
        <p:spPr>
          <a:xfrm>
            <a:off x="6497125" y="1287742"/>
            <a:ext cx="6254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Monthly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B182C83A-D736-3D95-348F-863667B3185C}"/>
              </a:ext>
            </a:extLst>
          </p:cNvPr>
          <p:cNvSpPr txBox="1"/>
          <p:nvPr/>
        </p:nvSpPr>
        <p:spPr>
          <a:xfrm>
            <a:off x="7929388" y="4782676"/>
            <a:ext cx="550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Annual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3637A936-DE98-BBAA-1033-1B1FE7E7A5F9}"/>
              </a:ext>
            </a:extLst>
          </p:cNvPr>
          <p:cNvGrpSpPr/>
          <p:nvPr/>
        </p:nvGrpSpPr>
        <p:grpSpPr>
          <a:xfrm>
            <a:off x="4905850" y="1242712"/>
            <a:ext cx="892968" cy="357187"/>
            <a:chOff x="1509546" y="540423"/>
            <a:chExt cx="892968" cy="357187"/>
          </a:xfrm>
        </p:grpSpPr>
        <p:sp>
          <p:nvSpPr>
            <p:cNvPr id="55" name="Arrow: Chevron 54">
              <a:extLst>
                <a:ext uri="{FF2B5EF4-FFF2-40B4-BE49-F238E27FC236}">
                  <a16:creationId xmlns:a16="http://schemas.microsoft.com/office/drawing/2014/main" xmlns="" id="{90CF3A4E-B5C3-8FDB-B287-291386E263AE}"/>
                </a:ext>
              </a:extLst>
            </p:cNvPr>
            <p:cNvSpPr/>
            <p:nvPr/>
          </p:nvSpPr>
          <p:spPr>
            <a:xfrm>
              <a:off x="1509546" y="540423"/>
              <a:ext cx="892968" cy="35718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Arrow: Chevron 4">
              <a:extLst>
                <a:ext uri="{FF2B5EF4-FFF2-40B4-BE49-F238E27FC236}">
                  <a16:creationId xmlns:a16="http://schemas.microsoft.com/office/drawing/2014/main" xmlns="" id="{B4B1A6C6-7B0D-5A06-1DFD-EB0CA1FE88BC}"/>
                </a:ext>
              </a:extLst>
            </p:cNvPr>
            <p:cNvSpPr txBox="1"/>
            <p:nvPr/>
          </p:nvSpPr>
          <p:spPr>
            <a:xfrm>
              <a:off x="1688140" y="540423"/>
              <a:ext cx="535781" cy="357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/>
                <a:t>Accounting package upgrade</a:t>
              </a:r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xmlns="" id="{476C63A6-5EDF-4E33-6E9A-76C67FFB4F06}"/>
              </a:ext>
            </a:extLst>
          </p:cNvPr>
          <p:cNvSpPr/>
          <p:nvPr/>
        </p:nvSpPr>
        <p:spPr>
          <a:xfrm>
            <a:off x="2183009" y="1391561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xmlns="" id="{3674EC76-1586-5C63-D169-683D39FC1C3E}"/>
              </a:ext>
            </a:extLst>
          </p:cNvPr>
          <p:cNvSpPr/>
          <p:nvPr/>
        </p:nvSpPr>
        <p:spPr>
          <a:xfrm>
            <a:off x="3600729" y="1398996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xmlns="" id="{9C2CCFD4-3D11-CB60-1B3A-0C640E9A9F85}"/>
              </a:ext>
            </a:extLst>
          </p:cNvPr>
          <p:cNvSpPr/>
          <p:nvPr/>
        </p:nvSpPr>
        <p:spPr>
          <a:xfrm>
            <a:off x="8666065" y="4916349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xmlns="" id="{F1D09FAC-0014-E9B8-32A6-A09C91A9D23C}"/>
              </a:ext>
            </a:extLst>
          </p:cNvPr>
          <p:cNvSpPr/>
          <p:nvPr/>
        </p:nvSpPr>
        <p:spPr>
          <a:xfrm>
            <a:off x="7119605" y="3863410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760C5B01-E9ED-4A3E-986B-1004C2BE1A5F}"/>
              </a:ext>
            </a:extLst>
          </p:cNvPr>
          <p:cNvGrpSpPr/>
          <p:nvPr/>
        </p:nvGrpSpPr>
        <p:grpSpPr>
          <a:xfrm>
            <a:off x="7951690" y="1265014"/>
            <a:ext cx="892968" cy="357187"/>
            <a:chOff x="1509546" y="540423"/>
            <a:chExt cx="892968" cy="357187"/>
          </a:xfrm>
        </p:grpSpPr>
        <p:sp>
          <p:nvSpPr>
            <p:cNvPr id="62" name="Arrow: Chevron 61">
              <a:extLst>
                <a:ext uri="{FF2B5EF4-FFF2-40B4-BE49-F238E27FC236}">
                  <a16:creationId xmlns:a16="http://schemas.microsoft.com/office/drawing/2014/main" xmlns="" id="{3C8BE626-EE37-B80E-F2D7-195461BBF20B}"/>
                </a:ext>
              </a:extLst>
            </p:cNvPr>
            <p:cNvSpPr/>
            <p:nvPr/>
          </p:nvSpPr>
          <p:spPr>
            <a:xfrm>
              <a:off x="1509546" y="540423"/>
              <a:ext cx="892968" cy="35718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Arrow: Chevron 4">
              <a:extLst>
                <a:ext uri="{FF2B5EF4-FFF2-40B4-BE49-F238E27FC236}">
                  <a16:creationId xmlns:a16="http://schemas.microsoft.com/office/drawing/2014/main" xmlns="" id="{ACC3EFCB-3814-E986-3973-CB0D698052E9}"/>
                </a:ext>
              </a:extLst>
            </p:cNvPr>
            <p:cNvSpPr txBox="1"/>
            <p:nvPr/>
          </p:nvSpPr>
          <p:spPr>
            <a:xfrm>
              <a:off x="1688140" y="540423"/>
              <a:ext cx="535781" cy="357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/>
                <a:t>RFO Training</a:t>
              </a:r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xmlns="" id="{5905D6A7-6AD4-E547-00B3-D05353911EE7}"/>
              </a:ext>
            </a:extLst>
          </p:cNvPr>
          <p:cNvSpPr/>
          <p:nvPr/>
        </p:nvSpPr>
        <p:spPr>
          <a:xfrm>
            <a:off x="9255061" y="3863410"/>
            <a:ext cx="45719" cy="990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46BD4556-EBCB-0CB3-EBB3-82ED3832BF2E}"/>
              </a:ext>
            </a:extLst>
          </p:cNvPr>
          <p:cNvCxnSpPr/>
          <p:nvPr/>
        </p:nvCxnSpPr>
        <p:spPr>
          <a:xfrm>
            <a:off x="1763751" y="2720896"/>
            <a:ext cx="866449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4F0D89D6-DBE5-72E5-48EE-CC57C3EECA2F}"/>
              </a:ext>
            </a:extLst>
          </p:cNvPr>
          <p:cNvCxnSpPr/>
          <p:nvPr/>
        </p:nvCxnSpPr>
        <p:spPr>
          <a:xfrm>
            <a:off x="1757404" y="3526612"/>
            <a:ext cx="866449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2EA47A49-F36D-19DA-679F-A1D844D13A36}"/>
              </a:ext>
            </a:extLst>
          </p:cNvPr>
          <p:cNvCxnSpPr/>
          <p:nvPr/>
        </p:nvCxnSpPr>
        <p:spPr>
          <a:xfrm>
            <a:off x="1763751" y="4553413"/>
            <a:ext cx="866449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785A4C66-A89A-8CDB-140F-371AD5D724CC}"/>
              </a:ext>
            </a:extLst>
          </p:cNvPr>
          <p:cNvSpPr txBox="1"/>
          <p:nvPr/>
        </p:nvSpPr>
        <p:spPr>
          <a:xfrm>
            <a:off x="1858355" y="5343133"/>
            <a:ext cx="31262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Controls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All new suppliers approved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GL code changes approved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All invoices approved (2of 3 councillors)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Software updated for latest accounting rules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Monthly review financials at council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Annual audit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RFO training</a:t>
            </a:r>
          </a:p>
        </p:txBody>
      </p:sp>
    </p:spTree>
    <p:extLst>
      <p:ext uri="{BB962C8B-B14F-4D97-AF65-F5344CB8AC3E}">
        <p14:creationId xmlns:p14="http://schemas.microsoft.com/office/powerpoint/2010/main" val="3133100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15C095E-AB0A-FEEE-42A5-BA46D7666A67}"/>
              </a:ext>
            </a:extLst>
          </p:cNvPr>
          <p:cNvSpPr txBox="1"/>
          <p:nvPr/>
        </p:nvSpPr>
        <p:spPr>
          <a:xfrm>
            <a:off x="345580" y="259377"/>
            <a:ext cx="4895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Albury Parish Council – Financial Risk Assessment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BD7AA256-A746-1EE8-5C6B-40C63A3F3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785165"/>
              </p:ext>
            </p:extLst>
          </p:nvPr>
        </p:nvGraphicFramePr>
        <p:xfrm>
          <a:off x="470828" y="781201"/>
          <a:ext cx="10981474" cy="531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9378">
                  <a:extLst>
                    <a:ext uri="{9D8B030D-6E8A-4147-A177-3AD203B41FA5}">
                      <a16:colId xmlns:a16="http://schemas.microsoft.com/office/drawing/2014/main" xmlns="" val="3525542842"/>
                    </a:ext>
                  </a:extLst>
                </a:gridCol>
                <a:gridCol w="2166711">
                  <a:extLst>
                    <a:ext uri="{9D8B030D-6E8A-4147-A177-3AD203B41FA5}">
                      <a16:colId xmlns:a16="http://schemas.microsoft.com/office/drawing/2014/main" xmlns="" val="2784864349"/>
                    </a:ext>
                  </a:extLst>
                </a:gridCol>
                <a:gridCol w="3735659">
                  <a:extLst>
                    <a:ext uri="{9D8B030D-6E8A-4147-A177-3AD203B41FA5}">
                      <a16:colId xmlns:a16="http://schemas.microsoft.com/office/drawing/2014/main" xmlns="" val="2853487033"/>
                    </a:ext>
                  </a:extLst>
                </a:gridCol>
                <a:gridCol w="1159726">
                  <a:extLst>
                    <a:ext uri="{9D8B030D-6E8A-4147-A177-3AD203B41FA5}">
                      <a16:colId xmlns:a16="http://schemas.microsoft.com/office/drawing/2014/main" xmlns="" val="1562474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Risk Outline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Mitigations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110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APC expenditure is not in line with overall resident wishes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Expenditure spent legally on items not supported by the parish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APC has no approved vision which should be rectified post the conclusion of the Neighbourhood plan once approved</a:t>
                      </a:r>
                    </a:p>
                    <a:p>
                      <a:r>
                        <a:rPr lang="en-GB" sz="1200" dirty="0"/>
                        <a:t>Areas of expenditure has been stable over recent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Med-low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4638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RFO or councillors could accidentally spend money without approvals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Loss of APC funds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Realto user access controls</a:t>
                      </a:r>
                    </a:p>
                    <a:p>
                      <a:r>
                        <a:rPr lang="en-GB" sz="1200" dirty="0"/>
                        <a:t>All expenditure approved by 2 councillors</a:t>
                      </a:r>
                    </a:p>
                    <a:p>
                      <a:r>
                        <a:rPr lang="en-GB" sz="1200" dirty="0"/>
                        <a:t>Monthly council reporting </a:t>
                      </a:r>
                    </a:p>
                    <a:p>
                      <a:r>
                        <a:rPr lang="en-GB" sz="1200" dirty="0"/>
                        <a:t>Finance Sub-Comm to be re-established (Q2 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1160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RFO or councillors could be a bad actor and seek to defraud APC of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Loss of APC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Standard recruitment controls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7534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RFO or councillors could reward friends through approved suppliers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Paying the wrong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New suppliers are approved (strengthen q2 23)</a:t>
                      </a:r>
                    </a:p>
                    <a:p>
                      <a:r>
                        <a:rPr lang="en-GB" sz="1200" dirty="0"/>
                        <a:t>Councillors clear on conflict of interest</a:t>
                      </a:r>
                    </a:p>
                    <a:p>
                      <a:r>
                        <a:rPr lang="en-GB" sz="1200" dirty="0"/>
                        <a:t>Annual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 - 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2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Through ill informed practice RFO or councillors, APC could accidentally manage its financial practices in an illegal or not ideal manner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SCC compliance issues and press attention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RFO has undergone training</a:t>
                      </a:r>
                    </a:p>
                    <a:p>
                      <a:r>
                        <a:rPr lang="en-GB" sz="1200" dirty="0"/>
                        <a:t>Software is specifically tied to parish council environment and is refreshed post regulatory changes</a:t>
                      </a:r>
                    </a:p>
                    <a:p>
                      <a:r>
                        <a:rPr lang="en-GB" sz="1200" dirty="0"/>
                        <a:t>Software upgraded…within x months of release??</a:t>
                      </a:r>
                    </a:p>
                    <a:p>
                      <a:r>
                        <a:rPr lang="en-GB" sz="1200" dirty="0"/>
                        <a:t>Annual audit</a:t>
                      </a:r>
                    </a:p>
                    <a:p>
                      <a:r>
                        <a:rPr lang="en-GB" sz="1200" dirty="0"/>
                        <a:t>Limited councillor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 - 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033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Lack of control of Finances through poor record keeping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Council unaware of financial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Finance Sub-Comm to be re-established (Q2 23)</a:t>
                      </a:r>
                    </a:p>
                    <a:p>
                      <a:r>
                        <a:rPr lang="en-GB" sz="1200" dirty="0"/>
                        <a:t>Monthly council reporting</a:t>
                      </a:r>
                    </a:p>
                    <a:p>
                      <a:r>
                        <a:rPr lang="en-GB" sz="1200" dirty="0"/>
                        <a:t>Annual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436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4496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46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15C095E-AB0A-FEEE-42A5-BA46D7666A67}"/>
              </a:ext>
            </a:extLst>
          </p:cNvPr>
          <p:cNvSpPr txBox="1"/>
          <p:nvPr/>
        </p:nvSpPr>
        <p:spPr>
          <a:xfrm>
            <a:off x="345580" y="259377"/>
            <a:ext cx="6445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Albury Parish Council – Proposed Financial Process Improvements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BD7AA256-A746-1EE8-5C6B-40C63A3F3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771755"/>
              </p:ext>
            </p:extLst>
          </p:nvPr>
        </p:nvGraphicFramePr>
        <p:xfrm>
          <a:off x="470828" y="781201"/>
          <a:ext cx="10981474" cy="366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9640">
                  <a:extLst>
                    <a:ext uri="{9D8B030D-6E8A-4147-A177-3AD203B41FA5}">
                      <a16:colId xmlns:a16="http://schemas.microsoft.com/office/drawing/2014/main" xmlns="" val="3525542842"/>
                    </a:ext>
                  </a:extLst>
                </a:gridCol>
                <a:gridCol w="6266986">
                  <a:extLst>
                    <a:ext uri="{9D8B030D-6E8A-4147-A177-3AD203B41FA5}">
                      <a16:colId xmlns:a16="http://schemas.microsoft.com/office/drawing/2014/main" xmlns="" val="2784864349"/>
                    </a:ext>
                  </a:extLst>
                </a:gridCol>
                <a:gridCol w="1115122">
                  <a:extLst>
                    <a:ext uri="{9D8B030D-6E8A-4147-A177-3AD203B41FA5}">
                      <a16:colId xmlns:a16="http://schemas.microsoft.com/office/drawing/2014/main" xmlns="" val="2853487033"/>
                    </a:ext>
                  </a:extLst>
                </a:gridCol>
                <a:gridCol w="1159726">
                  <a:extLst>
                    <a:ext uri="{9D8B030D-6E8A-4147-A177-3AD203B41FA5}">
                      <a16:colId xmlns:a16="http://schemas.microsoft.com/office/drawing/2014/main" xmlns="" val="1562474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Timing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110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Re-launch Finance sub-committee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Define TOR, approve at APC and operationalise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Q2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Andi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4638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Document new supplier process </a:t>
                      </a:r>
                      <a:r>
                        <a:rPr lang="en-GB" sz="1200" dirty="0" err="1"/>
                        <a:t>incl</a:t>
                      </a:r>
                      <a:r>
                        <a:rPr lang="en-GB" sz="1200" dirty="0"/>
                        <a:t> due diligence steps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Define process and ensure controls established and operational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End 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1160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Re-look at any new suppliers since May 2022 and re-run due diligence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Re-run new process against any suppliers added since May 22</a:t>
                      </a:r>
                    </a:p>
                    <a:p>
                      <a:r>
                        <a:rPr lang="en-GB" sz="1200" dirty="0"/>
                        <a:t>Ensure councillor conflicts of interest approved and retain for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End 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CJ with Andi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7534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Ensure Realto access control is outlined in procedures document and run process annually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Re-visit procedures for systems controls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End 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2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Review procedures document </a:t>
                      </a:r>
                      <a:r>
                        <a:rPr lang="en-GB" sz="1200" dirty="0" err="1"/>
                        <a:t>incl</a:t>
                      </a:r>
                      <a:r>
                        <a:rPr lang="en-GB" sz="1200" dirty="0"/>
                        <a:t> ensure </a:t>
                      </a:r>
                      <a:r>
                        <a:rPr lang="en-GB" sz="1200" dirty="0" err="1"/>
                        <a:t>realto</a:t>
                      </a:r>
                      <a:r>
                        <a:rPr lang="en-GB" sz="1200" dirty="0"/>
                        <a:t> systems upgrade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Re-visit procedures for systems controls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Mid 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CJ with Andi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033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Financial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Consider additional RFO training and approve budget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Consider additional councillor training and approve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Q2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Andi with Mulberry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436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Review finance process with Mulberry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Comparator with good industry practice, establish review with Mulberry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Q2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Andi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4496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839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7305</TotalTime>
  <Words>488</Words>
  <Application>Microsoft Office PowerPoint</Application>
  <PresentationFormat>Widescreen</PresentationFormat>
  <Paragraphs>108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Andi Mccann</dc:creator>
  <cp:lastModifiedBy>alburypc</cp:lastModifiedBy>
  <cp:revision>4</cp:revision>
  <dcterms:created xsi:type="dcterms:W3CDTF">2023-04-25T05:45:21Z</dcterms:created>
  <dcterms:modified xsi:type="dcterms:W3CDTF">2023-05-04T10:55:17Z</dcterms:modified>
</cp:coreProperties>
</file>